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0" r:id="rId5"/>
  </p:sldMasterIdLst>
  <p:notesMasterIdLst>
    <p:notesMasterId r:id="rId39"/>
  </p:notesMasterIdLst>
  <p:handoutMasterIdLst>
    <p:handoutMasterId r:id="rId40"/>
  </p:handoutMasterIdLst>
  <p:sldIdLst>
    <p:sldId id="256" r:id="rId6"/>
    <p:sldId id="257" r:id="rId7"/>
    <p:sldId id="258" r:id="rId8"/>
    <p:sldId id="259" r:id="rId9"/>
    <p:sldId id="260" r:id="rId10"/>
    <p:sldId id="285" r:id="rId11"/>
    <p:sldId id="283" r:id="rId12"/>
    <p:sldId id="271" r:id="rId13"/>
    <p:sldId id="261" r:id="rId14"/>
    <p:sldId id="272" r:id="rId15"/>
    <p:sldId id="284" r:id="rId16"/>
    <p:sldId id="267" r:id="rId17"/>
    <p:sldId id="287" r:id="rId18"/>
    <p:sldId id="262" r:id="rId19"/>
    <p:sldId id="263" r:id="rId20"/>
    <p:sldId id="264" r:id="rId21"/>
    <p:sldId id="266" r:id="rId22"/>
    <p:sldId id="265" r:id="rId23"/>
    <p:sldId id="270" r:id="rId24"/>
    <p:sldId id="276" r:id="rId25"/>
    <p:sldId id="277" r:id="rId26"/>
    <p:sldId id="268" r:id="rId27"/>
    <p:sldId id="288" r:id="rId28"/>
    <p:sldId id="275" r:id="rId29"/>
    <p:sldId id="273" r:id="rId30"/>
    <p:sldId id="278" r:id="rId31"/>
    <p:sldId id="279" r:id="rId32"/>
    <p:sldId id="281" r:id="rId33"/>
    <p:sldId id="280" r:id="rId34"/>
    <p:sldId id="274" r:id="rId35"/>
    <p:sldId id="269" r:id="rId36"/>
    <p:sldId id="286" r:id="rId37"/>
    <p:sldId id="282" r:id="rId38"/>
  </p:sldIdLst>
  <p:sldSz cx="10688638" cy="7562850"/>
  <p:notesSz cx="6858000" cy="9144000"/>
  <p:defaultTextStyle>
    <a:defPPr>
      <a:defRPr lang="fr-FR"/>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356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Style moyen 3 - Accentuation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snapToObjects="1">
      <p:cViewPr varScale="1">
        <p:scale>
          <a:sx n="78" d="100"/>
          <a:sy n="78" d="100"/>
        </p:scale>
        <p:origin x="1272" y="62"/>
      </p:cViewPr>
      <p:guideLst>
        <p:guide orient="horz" pos="2382"/>
        <p:guide pos="336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0D5970-08E4-4345-AA47-6FA979B677AA}" type="datetimeFigureOut">
              <a:rPr lang="fr-FR" smtClean="0"/>
              <a:t>18/06/2020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4DBD7A-9DEF-9546-9943-8D442D0710C9}" type="slidenum">
              <a:rPr lang="fr-FR" smtClean="0"/>
              <a:t>‹#›</a:t>
            </a:fld>
            <a:endParaRPr lang="fr-FR"/>
          </a:p>
        </p:txBody>
      </p:sp>
    </p:spTree>
    <p:extLst>
      <p:ext uri="{BB962C8B-B14F-4D97-AF65-F5344CB8AC3E}">
        <p14:creationId xmlns:p14="http://schemas.microsoft.com/office/powerpoint/2010/main" val="2954783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1F8DC2-4A50-B646-B5F7-8D47814584E3}" type="datetimeFigureOut">
              <a:rPr lang="fr-FR" smtClean="0"/>
              <a:t>18/06/2020</a:t>
            </a:fld>
            <a:endParaRPr lang="fr-FR"/>
          </a:p>
        </p:txBody>
      </p:sp>
      <p:sp>
        <p:nvSpPr>
          <p:cNvPr id="4" name="Espace réservé de l'image des diapositives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1EC7B4-F368-7047-AF1F-5AE09B22C31E}" type="slidenum">
              <a:rPr lang="fr-FR" smtClean="0"/>
              <a:t>‹#›</a:t>
            </a:fld>
            <a:endParaRPr lang="fr-FR"/>
          </a:p>
        </p:txBody>
      </p:sp>
    </p:spTree>
    <p:extLst>
      <p:ext uri="{BB962C8B-B14F-4D97-AF65-F5344CB8AC3E}">
        <p14:creationId xmlns:p14="http://schemas.microsoft.com/office/powerpoint/2010/main" val="1410138508"/>
      </p:ext>
    </p:extLst>
  </p:cSld>
  <p:clrMap bg1="lt1" tx1="dk1" bg2="lt2" tx2="dk2" accent1="accent1" accent2="accent2" accent3="accent3" accent4="accent4" accent5="accent5" accent6="accent6" hlink="hlink" folHlink="folHlink"/>
  <p:notesStyle>
    <a:lvl1pPr marL="0" algn="l" defTabSz="521437" rtl="0" eaLnBrk="1" latinLnBrk="0" hangingPunct="1">
      <a:defRPr sz="1400" kern="1200">
        <a:solidFill>
          <a:schemeClr val="tx1"/>
        </a:solidFill>
        <a:latin typeface="+mn-lt"/>
        <a:ea typeface="+mn-ea"/>
        <a:cs typeface="+mn-cs"/>
      </a:defRPr>
    </a:lvl1pPr>
    <a:lvl2pPr marL="521437" algn="l" defTabSz="521437" rtl="0" eaLnBrk="1" latinLnBrk="0" hangingPunct="1">
      <a:defRPr sz="1400" kern="1200">
        <a:solidFill>
          <a:schemeClr val="tx1"/>
        </a:solidFill>
        <a:latin typeface="+mn-lt"/>
        <a:ea typeface="+mn-ea"/>
        <a:cs typeface="+mn-cs"/>
      </a:defRPr>
    </a:lvl2pPr>
    <a:lvl3pPr marL="1042873" algn="l" defTabSz="521437" rtl="0" eaLnBrk="1" latinLnBrk="0" hangingPunct="1">
      <a:defRPr sz="1400" kern="1200">
        <a:solidFill>
          <a:schemeClr val="tx1"/>
        </a:solidFill>
        <a:latin typeface="+mn-lt"/>
        <a:ea typeface="+mn-ea"/>
        <a:cs typeface="+mn-cs"/>
      </a:defRPr>
    </a:lvl3pPr>
    <a:lvl4pPr marL="1564310" algn="l" defTabSz="521437" rtl="0" eaLnBrk="1" latinLnBrk="0" hangingPunct="1">
      <a:defRPr sz="1400" kern="1200">
        <a:solidFill>
          <a:schemeClr val="tx1"/>
        </a:solidFill>
        <a:latin typeface="+mn-lt"/>
        <a:ea typeface="+mn-ea"/>
        <a:cs typeface="+mn-cs"/>
      </a:defRPr>
    </a:lvl4pPr>
    <a:lvl5pPr marL="2085746" algn="l" defTabSz="521437" rtl="0" eaLnBrk="1" latinLnBrk="0" hangingPunct="1">
      <a:defRPr sz="1400" kern="1200">
        <a:solidFill>
          <a:schemeClr val="tx1"/>
        </a:solidFill>
        <a:latin typeface="+mn-lt"/>
        <a:ea typeface="+mn-ea"/>
        <a:cs typeface="+mn-cs"/>
      </a:defRPr>
    </a:lvl5pPr>
    <a:lvl6pPr marL="2607183" algn="l" defTabSz="521437" rtl="0" eaLnBrk="1" latinLnBrk="0" hangingPunct="1">
      <a:defRPr sz="1400" kern="1200">
        <a:solidFill>
          <a:schemeClr val="tx1"/>
        </a:solidFill>
        <a:latin typeface="+mn-lt"/>
        <a:ea typeface="+mn-ea"/>
        <a:cs typeface="+mn-cs"/>
      </a:defRPr>
    </a:lvl6pPr>
    <a:lvl7pPr marL="3128620" algn="l" defTabSz="521437" rtl="0" eaLnBrk="1" latinLnBrk="0" hangingPunct="1">
      <a:defRPr sz="1400" kern="1200">
        <a:solidFill>
          <a:schemeClr val="tx1"/>
        </a:solidFill>
        <a:latin typeface="+mn-lt"/>
        <a:ea typeface="+mn-ea"/>
        <a:cs typeface="+mn-cs"/>
      </a:defRPr>
    </a:lvl7pPr>
    <a:lvl8pPr marL="3650056" algn="l" defTabSz="521437" rtl="0" eaLnBrk="1" latinLnBrk="0" hangingPunct="1">
      <a:defRPr sz="1400" kern="1200">
        <a:solidFill>
          <a:schemeClr val="tx1"/>
        </a:solidFill>
        <a:latin typeface="+mn-lt"/>
        <a:ea typeface="+mn-ea"/>
        <a:cs typeface="+mn-cs"/>
      </a:defRPr>
    </a:lvl8pPr>
    <a:lvl9pPr marL="4171493" algn="l" defTabSz="521437"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5.jpg"/><Relationship Id="rId4" Type="http://schemas.openxmlformats.org/officeDocument/2006/relationships/image" Target="../media/image4.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5.jpg"/><Relationship Id="rId4"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648" y="2349386"/>
            <a:ext cx="9085342" cy="1621111"/>
          </a:xfrm>
        </p:spPr>
        <p:txBody>
          <a:bodyPr/>
          <a:lstStyle/>
          <a:p>
            <a:r>
              <a:rPr lang="fr-FR"/>
              <a:t>Modifiez le style du titre</a:t>
            </a:r>
          </a:p>
        </p:txBody>
      </p:sp>
      <p:sp>
        <p:nvSpPr>
          <p:cNvPr id="3" name="Sous-titre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9D0F0A7-CEB4-43E2-8986-36FC8070A71B}"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415960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8B2910-0249-4BA6-BB2F-B73E6D61B4AE}"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1470676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059363" y="334377"/>
            <a:ext cx="2809479" cy="7116431"/>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5361" y="334377"/>
            <a:ext cx="8255859" cy="711643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153328B-A4C6-49C0-AD15-1A28D6D43A28}"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1401555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688" y="2349500"/>
            <a:ext cx="9085262" cy="1620838"/>
          </a:xfrm>
        </p:spPr>
        <p:txBody>
          <a:bodyPr/>
          <a:lstStyle/>
          <a:p>
            <a:r>
              <a:rPr lang="nl-BE"/>
              <a:t>Cliquez et modifiez le titre</a:t>
            </a:r>
            <a:endParaRPr lang="fr-FR"/>
          </a:p>
        </p:txBody>
      </p:sp>
      <p:sp>
        <p:nvSpPr>
          <p:cNvPr id="3" name="Sous-titre 2"/>
          <p:cNvSpPr>
            <a:spLocks noGrp="1"/>
          </p:cNvSpPr>
          <p:nvPr>
            <p:ph type="subTitle" idx="1"/>
          </p:nvPr>
        </p:nvSpPr>
        <p:spPr>
          <a:xfrm>
            <a:off x="1603375" y="4286250"/>
            <a:ext cx="7481888"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a:t>Cliquez pour modifier le style des sous-titres du masque</a:t>
            </a:r>
            <a:endParaRPr lang="fr-FR"/>
          </a:p>
        </p:txBody>
      </p:sp>
      <p:sp>
        <p:nvSpPr>
          <p:cNvPr id="4" name="Espace réservé de la date 3"/>
          <p:cNvSpPr>
            <a:spLocks noGrp="1"/>
          </p:cNvSpPr>
          <p:nvPr>
            <p:ph type="dt" sz="half" idx="10"/>
          </p:nvPr>
        </p:nvSpPr>
        <p:spPr/>
        <p:txBody>
          <a:bodyPr/>
          <a:lstStyle/>
          <a:p>
            <a:fld id="{AAE40C3C-1D75-4C2D-9B0F-6B2BF383A7F9}"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412755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contenu 2"/>
          <p:cNvSpPr>
            <a:spLocks noGrp="1"/>
          </p:cNvSpPr>
          <p:nvPr>
            <p:ph idx="1"/>
          </p:nvPr>
        </p:nvSpPr>
        <p:spPr/>
        <p:txBody>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10"/>
          </p:nvPr>
        </p:nvSpPr>
        <p:spPr/>
        <p:txBody>
          <a:bodyPr/>
          <a:lstStyle/>
          <a:p>
            <a:fld id="{82E16E8F-930B-40C0-9F7D-6C7C4464963C}"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4187074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50" y="4859338"/>
            <a:ext cx="9085263" cy="1501775"/>
          </a:xfrm>
        </p:spPr>
        <p:txBody>
          <a:bodyPr anchor="t"/>
          <a:lstStyle>
            <a:lvl1pPr algn="l">
              <a:defRPr sz="4000" b="1" cap="all"/>
            </a:lvl1pPr>
          </a:lstStyle>
          <a:p>
            <a:r>
              <a:rPr lang="nl-BE"/>
              <a:t>Cliquez et modifiez le titre</a:t>
            </a:r>
            <a:endParaRPr lang="fr-FR"/>
          </a:p>
        </p:txBody>
      </p:sp>
      <p:sp>
        <p:nvSpPr>
          <p:cNvPr id="3" name="Espace réservé du texte 2"/>
          <p:cNvSpPr>
            <a:spLocks noGrp="1"/>
          </p:cNvSpPr>
          <p:nvPr>
            <p:ph type="body" idx="1"/>
          </p:nvPr>
        </p:nvSpPr>
        <p:spPr>
          <a:xfrm>
            <a:off x="844550" y="3205163"/>
            <a:ext cx="9085263"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a:t>Cliquez pour modifier les styles du texte du masque</a:t>
            </a:r>
          </a:p>
        </p:txBody>
      </p:sp>
      <p:sp>
        <p:nvSpPr>
          <p:cNvPr id="4" name="Espace réservé de la date 3"/>
          <p:cNvSpPr>
            <a:spLocks noGrp="1"/>
          </p:cNvSpPr>
          <p:nvPr>
            <p:ph type="dt" sz="half" idx="10"/>
          </p:nvPr>
        </p:nvSpPr>
        <p:spPr/>
        <p:txBody>
          <a:bodyPr/>
          <a:lstStyle/>
          <a:p>
            <a:fld id="{59E9977A-6EF5-4A76-9DFE-4B7810A1767C}"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1987397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contenu 2"/>
          <p:cNvSpPr>
            <a:spLocks noGrp="1"/>
          </p:cNvSpPr>
          <p:nvPr>
            <p:ph sz="half" idx="1"/>
          </p:nvPr>
        </p:nvSpPr>
        <p:spPr>
          <a:xfrm>
            <a:off x="534988" y="1765300"/>
            <a:ext cx="4732337"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u contenu 3"/>
          <p:cNvSpPr>
            <a:spLocks noGrp="1"/>
          </p:cNvSpPr>
          <p:nvPr>
            <p:ph sz="half" idx="2"/>
          </p:nvPr>
        </p:nvSpPr>
        <p:spPr>
          <a:xfrm>
            <a:off x="5419725" y="1765300"/>
            <a:ext cx="4733925" cy="499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5" name="Espace réservé de la date 4"/>
          <p:cNvSpPr>
            <a:spLocks noGrp="1"/>
          </p:cNvSpPr>
          <p:nvPr>
            <p:ph type="dt" sz="half" idx="10"/>
          </p:nvPr>
        </p:nvSpPr>
        <p:spPr/>
        <p:txBody>
          <a:bodyPr/>
          <a:lstStyle/>
          <a:p>
            <a:fld id="{5E1D8BA2-6114-412A-85E4-A2E6D174D50A}" type="datetime1">
              <a:rPr lang="fr-FR" smtClean="0"/>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3470935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nl-BE"/>
              <a:t>Cliquez et modifiez le titre</a:t>
            </a:r>
            <a:endParaRPr lang="fr-FR"/>
          </a:p>
        </p:txBody>
      </p:sp>
      <p:sp>
        <p:nvSpPr>
          <p:cNvPr id="3" name="Espace réservé du texte 2"/>
          <p:cNvSpPr>
            <a:spLocks noGrp="1"/>
          </p:cNvSpPr>
          <p:nvPr>
            <p:ph type="body" idx="1"/>
          </p:nvPr>
        </p:nvSpPr>
        <p:spPr>
          <a:xfrm>
            <a:off x="534988" y="1692275"/>
            <a:ext cx="4722812"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Cliquez pour modifier les styles du texte du masque</a:t>
            </a:r>
          </a:p>
        </p:txBody>
      </p:sp>
      <p:sp>
        <p:nvSpPr>
          <p:cNvPr id="4" name="Espace réservé du contenu 3"/>
          <p:cNvSpPr>
            <a:spLocks noGrp="1"/>
          </p:cNvSpPr>
          <p:nvPr>
            <p:ph sz="half" idx="2"/>
          </p:nvPr>
        </p:nvSpPr>
        <p:spPr>
          <a:xfrm>
            <a:off x="534988" y="2398713"/>
            <a:ext cx="4722812"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5" name="Espace réservé du texte 4"/>
          <p:cNvSpPr>
            <a:spLocks noGrp="1"/>
          </p:cNvSpPr>
          <p:nvPr>
            <p:ph type="body" sz="quarter" idx="3"/>
          </p:nvPr>
        </p:nvSpPr>
        <p:spPr>
          <a:xfrm>
            <a:off x="5429250" y="1692275"/>
            <a:ext cx="4724400" cy="7064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Cliquez pour modifier les styles du texte du masque</a:t>
            </a:r>
          </a:p>
        </p:txBody>
      </p:sp>
      <p:sp>
        <p:nvSpPr>
          <p:cNvPr id="6" name="Espace réservé du contenu 5"/>
          <p:cNvSpPr>
            <a:spLocks noGrp="1"/>
          </p:cNvSpPr>
          <p:nvPr>
            <p:ph sz="quarter" idx="4"/>
          </p:nvPr>
        </p:nvSpPr>
        <p:spPr>
          <a:xfrm>
            <a:off x="5429250" y="2398713"/>
            <a:ext cx="4724400" cy="43576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7" name="Espace réservé de la date 6"/>
          <p:cNvSpPr>
            <a:spLocks noGrp="1"/>
          </p:cNvSpPr>
          <p:nvPr>
            <p:ph type="dt" sz="half" idx="10"/>
          </p:nvPr>
        </p:nvSpPr>
        <p:spPr/>
        <p:txBody>
          <a:bodyPr/>
          <a:lstStyle/>
          <a:p>
            <a:fld id="{6DEE1601-FFAF-40DC-92C8-CB4CD383E508}" type="datetime1">
              <a:rPr lang="fr-FR" smtClean="0"/>
              <a:t>18/06/2020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4020366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e la date 2"/>
          <p:cNvSpPr>
            <a:spLocks noGrp="1"/>
          </p:cNvSpPr>
          <p:nvPr>
            <p:ph type="dt" sz="half" idx="10"/>
          </p:nvPr>
        </p:nvSpPr>
        <p:spPr/>
        <p:txBody>
          <a:bodyPr/>
          <a:lstStyle/>
          <a:p>
            <a:fld id="{3CBE3347-429C-4050-928D-7C74DC331EEF}" type="datetime1">
              <a:rPr lang="fr-FR" smtClean="0"/>
              <a:t>18/06/2020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4077230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4CB83D-66E1-457D-A4A3-0A9771A5DAC9}" type="datetime1">
              <a:rPr lang="fr-FR" smtClean="0"/>
              <a:t>18/06/2020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814525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988" y="301625"/>
            <a:ext cx="3516312" cy="1281113"/>
          </a:xfrm>
        </p:spPr>
        <p:txBody>
          <a:bodyPr anchor="b"/>
          <a:lstStyle>
            <a:lvl1pPr algn="l">
              <a:defRPr sz="2000" b="1"/>
            </a:lvl1pPr>
          </a:lstStyle>
          <a:p>
            <a:r>
              <a:rPr lang="nl-BE"/>
              <a:t>Cliquez et modifiez le titre</a:t>
            </a:r>
            <a:endParaRPr lang="fr-FR"/>
          </a:p>
        </p:txBody>
      </p:sp>
      <p:sp>
        <p:nvSpPr>
          <p:cNvPr id="3" name="Espace réservé du contenu 2"/>
          <p:cNvSpPr>
            <a:spLocks noGrp="1"/>
          </p:cNvSpPr>
          <p:nvPr>
            <p:ph idx="1"/>
          </p:nvPr>
        </p:nvSpPr>
        <p:spPr>
          <a:xfrm>
            <a:off x="4178300" y="301625"/>
            <a:ext cx="5975350" cy="6454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u texte 3"/>
          <p:cNvSpPr>
            <a:spLocks noGrp="1"/>
          </p:cNvSpPr>
          <p:nvPr>
            <p:ph type="body" sz="half" idx="2"/>
          </p:nvPr>
        </p:nvSpPr>
        <p:spPr>
          <a:xfrm>
            <a:off x="534988" y="1582738"/>
            <a:ext cx="3516312" cy="5173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Cliquez pour modifier les styles du texte du masque</a:t>
            </a:r>
          </a:p>
        </p:txBody>
      </p:sp>
      <p:sp>
        <p:nvSpPr>
          <p:cNvPr id="5" name="Espace réservé de la date 4"/>
          <p:cNvSpPr>
            <a:spLocks noGrp="1"/>
          </p:cNvSpPr>
          <p:nvPr>
            <p:ph type="dt" sz="half" idx="10"/>
          </p:nvPr>
        </p:nvSpPr>
        <p:spPr/>
        <p:txBody>
          <a:bodyPr/>
          <a:lstStyle/>
          <a:p>
            <a:fld id="{937AE23D-AF6F-47F0-9B21-C2F23878AF22}" type="datetime1">
              <a:rPr lang="fr-FR" smtClean="0"/>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400700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391077" indent="-391077">
              <a:buSzPct val="100000"/>
              <a:buFontTx/>
              <a:buBlip>
                <a:blip r:embed="rId2"/>
              </a:buBlip>
              <a:defRPr/>
            </a:lvl1pPr>
            <a:lvl2pPr marL="847334" indent="-325898">
              <a:buSzPct val="100000"/>
              <a:buFontTx/>
              <a:buBlip>
                <a:blip r:embed="rId3"/>
              </a:buBlip>
              <a:defRPr/>
            </a:lvl2pPr>
            <a:lvl3pPr marL="1303592" indent="-260718">
              <a:buSzPct val="100000"/>
              <a:buFontTx/>
              <a:buBlip>
                <a:blip r:embed="rId4"/>
              </a:buBlip>
              <a:defRPr/>
            </a:lvl3pPr>
            <a:lvl4pPr marL="1825028" indent="-260718">
              <a:buSzPct val="100000"/>
              <a:buFontTx/>
              <a:buBlip>
                <a:blip r:embed="rId5"/>
              </a:buBlip>
              <a:defRPr/>
            </a:lvl4pPr>
            <a:lvl5pPr marL="2346465" indent="-260718">
              <a:buSzPct val="100000"/>
              <a:buFont typeface="Arial"/>
              <a:buChar cha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FA45354D-97F3-4355-B5BE-15DDEB502FD1}"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2952112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500" y="5294313"/>
            <a:ext cx="6413500" cy="623887"/>
          </a:xfrm>
        </p:spPr>
        <p:txBody>
          <a:bodyPr anchor="b"/>
          <a:lstStyle>
            <a:lvl1pPr algn="l">
              <a:defRPr sz="2000" b="1"/>
            </a:lvl1pPr>
          </a:lstStyle>
          <a:p>
            <a:r>
              <a:rPr lang="nl-BE"/>
              <a:t>Cliquez et modifiez le titre</a:t>
            </a:r>
            <a:endParaRPr lang="fr-FR"/>
          </a:p>
        </p:txBody>
      </p:sp>
      <p:sp>
        <p:nvSpPr>
          <p:cNvPr id="3" name="Espace réservé pour une image  2"/>
          <p:cNvSpPr>
            <a:spLocks noGrp="1"/>
          </p:cNvSpPr>
          <p:nvPr>
            <p:ph type="pic" idx="1"/>
          </p:nvPr>
        </p:nvSpPr>
        <p:spPr>
          <a:xfrm>
            <a:off x="2095500" y="676275"/>
            <a:ext cx="6413500"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095500" y="5918200"/>
            <a:ext cx="6413500" cy="88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Cliquez pour modifier les styles du texte du masque</a:t>
            </a:r>
          </a:p>
        </p:txBody>
      </p:sp>
      <p:sp>
        <p:nvSpPr>
          <p:cNvPr id="5" name="Espace réservé de la date 4"/>
          <p:cNvSpPr>
            <a:spLocks noGrp="1"/>
          </p:cNvSpPr>
          <p:nvPr>
            <p:ph type="dt" sz="half" idx="10"/>
          </p:nvPr>
        </p:nvSpPr>
        <p:spPr/>
        <p:txBody>
          <a:bodyPr/>
          <a:lstStyle/>
          <a:p>
            <a:fld id="{23F83705-5908-4021-B66A-42E5BE0BD1B3}" type="datetime1">
              <a:rPr lang="fr-FR" smtClean="0"/>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170720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10"/>
          </p:nvPr>
        </p:nvSpPr>
        <p:spPr/>
        <p:txBody>
          <a:bodyPr/>
          <a:lstStyle/>
          <a:p>
            <a:fld id="{0A4D2C1D-0B80-45E5-82B5-ED2B6FFDCCE3}"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16838014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0175" y="303213"/>
            <a:ext cx="2403475" cy="6453187"/>
          </a:xfrm>
        </p:spPr>
        <p:txBody>
          <a:bodyPr vert="eaVert"/>
          <a:lstStyle/>
          <a:p>
            <a:r>
              <a:rPr lang="nl-BE"/>
              <a:t>Cliquez et modifiez le titre</a:t>
            </a:r>
            <a:endParaRPr lang="fr-FR"/>
          </a:p>
        </p:txBody>
      </p:sp>
      <p:sp>
        <p:nvSpPr>
          <p:cNvPr id="3" name="Espace réservé du texte vertical 2"/>
          <p:cNvSpPr>
            <a:spLocks noGrp="1"/>
          </p:cNvSpPr>
          <p:nvPr>
            <p:ph type="body" orient="vert" idx="1"/>
          </p:nvPr>
        </p:nvSpPr>
        <p:spPr>
          <a:xfrm>
            <a:off x="534988" y="303213"/>
            <a:ext cx="7062787" cy="6453187"/>
          </a:xfrm>
        </p:spPr>
        <p:txBody>
          <a:bodyPr vert="eaVert"/>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10"/>
          </p:nvPr>
        </p:nvSpPr>
        <p:spPr/>
        <p:txBody>
          <a:bodyPr/>
          <a:lstStyle/>
          <a:p>
            <a:fld id="{A873BAF7-3858-41F7-9E07-29492F7817A9}"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1FF310-B4FA-814E-9A7B-824CAFCE4882}" type="slidenum">
              <a:rPr lang="fr-FR" smtClean="0"/>
              <a:t>‹#›</a:t>
            </a:fld>
            <a:endParaRPr lang="fr-FR"/>
          </a:p>
        </p:txBody>
      </p:sp>
    </p:spTree>
    <p:extLst>
      <p:ext uri="{BB962C8B-B14F-4D97-AF65-F5344CB8AC3E}">
        <p14:creationId xmlns:p14="http://schemas.microsoft.com/office/powerpoint/2010/main" val="1084256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8" name="Image 7" descr="Page Chapitr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688638" cy="7562486"/>
          </a:xfrm>
          <a:prstGeom prst="rect">
            <a:avLst/>
          </a:prstGeom>
        </p:spPr>
      </p:pic>
      <p:sp>
        <p:nvSpPr>
          <p:cNvPr id="2" name="Titre 1"/>
          <p:cNvSpPr>
            <a:spLocks noGrp="1"/>
          </p:cNvSpPr>
          <p:nvPr>
            <p:ph type="title"/>
          </p:nvPr>
        </p:nvSpPr>
        <p:spPr>
          <a:xfrm>
            <a:off x="2719462" y="2276401"/>
            <a:ext cx="6910209" cy="3505692"/>
          </a:xfrm>
        </p:spPr>
        <p:txBody>
          <a:bodyPr anchor="t">
            <a:noAutofit/>
          </a:bodyPr>
          <a:lstStyle>
            <a:lvl1pPr algn="l">
              <a:lnSpc>
                <a:spcPct val="100000"/>
              </a:lnSpc>
              <a:defRPr sz="7000" b="1" cap="all"/>
            </a:lvl1pPr>
          </a:lstStyle>
          <a:p>
            <a:r>
              <a:rPr lang="fr-FR"/>
              <a:t>Modifiez le style du titre</a:t>
            </a:r>
            <a:endParaRPr lang="fr-FR" dirty="0"/>
          </a:p>
        </p:txBody>
      </p:sp>
      <p:sp>
        <p:nvSpPr>
          <p:cNvPr id="3" name="Espace réservé du texte 2"/>
          <p:cNvSpPr>
            <a:spLocks noGrp="1"/>
          </p:cNvSpPr>
          <p:nvPr>
            <p:ph type="body" idx="1" hasCustomPrompt="1"/>
          </p:nvPr>
        </p:nvSpPr>
        <p:spPr>
          <a:xfrm>
            <a:off x="1210317" y="1778616"/>
            <a:ext cx="1217645" cy="1426191"/>
          </a:xfrm>
        </p:spPr>
        <p:txBody>
          <a:bodyPr anchor="b">
            <a:normAutofit/>
          </a:bodyPr>
          <a:lstStyle>
            <a:lvl1pPr marL="0" indent="0" algn="ctr">
              <a:buNone/>
              <a:defRPr sz="6000">
                <a:solidFill>
                  <a:schemeClr val="bg1"/>
                </a:solidFill>
              </a:defRPr>
            </a:lvl1pPr>
            <a:lvl2pPr marL="521437" indent="0">
              <a:buNone/>
              <a:defRPr sz="2100">
                <a:solidFill>
                  <a:schemeClr val="tx1">
                    <a:tint val="75000"/>
                  </a:schemeClr>
                </a:solidFill>
              </a:defRPr>
            </a:lvl2pPr>
            <a:lvl3pPr marL="1042873" indent="0">
              <a:buNone/>
              <a:defRPr sz="1800">
                <a:solidFill>
                  <a:schemeClr val="tx1">
                    <a:tint val="75000"/>
                  </a:schemeClr>
                </a:solidFill>
              </a:defRPr>
            </a:lvl3pPr>
            <a:lvl4pPr marL="1564310" indent="0">
              <a:buNone/>
              <a:defRPr sz="1600">
                <a:solidFill>
                  <a:schemeClr val="tx1">
                    <a:tint val="75000"/>
                  </a:schemeClr>
                </a:solidFill>
              </a:defRPr>
            </a:lvl4pPr>
            <a:lvl5pPr marL="2085746" indent="0">
              <a:buNone/>
              <a:defRPr sz="1600">
                <a:solidFill>
                  <a:schemeClr val="tx1">
                    <a:tint val="75000"/>
                  </a:schemeClr>
                </a:solidFill>
              </a:defRPr>
            </a:lvl5pPr>
            <a:lvl6pPr marL="2607183" indent="0">
              <a:buNone/>
              <a:defRPr sz="1600">
                <a:solidFill>
                  <a:schemeClr val="tx1">
                    <a:tint val="75000"/>
                  </a:schemeClr>
                </a:solidFill>
              </a:defRPr>
            </a:lvl6pPr>
            <a:lvl7pPr marL="3128620" indent="0">
              <a:buNone/>
              <a:defRPr sz="1600">
                <a:solidFill>
                  <a:schemeClr val="tx1">
                    <a:tint val="75000"/>
                  </a:schemeClr>
                </a:solidFill>
              </a:defRPr>
            </a:lvl7pPr>
            <a:lvl8pPr marL="3650056" indent="0">
              <a:buNone/>
              <a:defRPr sz="1600">
                <a:solidFill>
                  <a:schemeClr val="tx1">
                    <a:tint val="75000"/>
                  </a:schemeClr>
                </a:solidFill>
              </a:defRPr>
            </a:lvl8pPr>
            <a:lvl9pPr marL="4171493" indent="0">
              <a:buNone/>
              <a:defRPr sz="1600">
                <a:solidFill>
                  <a:schemeClr val="tx1">
                    <a:tint val="75000"/>
                  </a:schemeClr>
                </a:solidFill>
              </a:defRPr>
            </a:lvl9pPr>
          </a:lstStyle>
          <a:p>
            <a:pPr lvl="0"/>
            <a:r>
              <a:rPr lang="nl-BE" dirty="0"/>
              <a:t>1</a:t>
            </a:r>
          </a:p>
        </p:txBody>
      </p:sp>
      <p:sp>
        <p:nvSpPr>
          <p:cNvPr id="4" name="Espace réservé de la date 3"/>
          <p:cNvSpPr>
            <a:spLocks noGrp="1"/>
          </p:cNvSpPr>
          <p:nvPr>
            <p:ph type="dt" sz="half" idx="10"/>
          </p:nvPr>
        </p:nvSpPr>
        <p:spPr/>
        <p:txBody>
          <a:bodyPr/>
          <a:lstStyle/>
          <a:p>
            <a:fld id="{5A282E81-90C9-4514-B951-101C20407D23}" type="datetime1">
              <a:rPr lang="fr-FR" smtClean="0"/>
              <a:t>18/06/2020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360076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5362" y="1946734"/>
            <a:ext cx="4560674" cy="5504074"/>
          </a:xfrm>
        </p:spPr>
        <p:txBody>
          <a:bodyPr/>
          <a:lstStyle>
            <a:lvl1pPr marL="391077" indent="-391077">
              <a:buSzPct val="100000"/>
              <a:buFontTx/>
              <a:buBlip>
                <a:blip r:embed="rId2"/>
              </a:buBlip>
              <a:defRPr sz="3200"/>
            </a:lvl1pPr>
            <a:lvl2pPr marL="847334" indent="-325898">
              <a:buSzPct val="100000"/>
              <a:buFontTx/>
              <a:buBlip>
                <a:blip r:embed="rId3"/>
              </a:buBlip>
              <a:defRPr sz="2700"/>
            </a:lvl2pPr>
            <a:lvl3pPr marL="1303592" indent="-260718">
              <a:buSzPct val="100000"/>
              <a:buFontTx/>
              <a:buBlip>
                <a:blip r:embed="rId4"/>
              </a:buBlip>
              <a:defRPr sz="2300"/>
            </a:lvl3pPr>
            <a:lvl4pPr marL="1825028" indent="-260718">
              <a:buSzPct val="100000"/>
              <a:buFontTx/>
              <a:buBlip>
                <a:blip r:embed="rId5"/>
              </a:buBlip>
              <a:defRPr sz="2100"/>
            </a:lvl4pPr>
            <a:lvl5pPr marL="2346465" indent="-260718">
              <a:buFont typeface="Arial"/>
              <a:buChar cha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4"/>
          <p:cNvSpPr>
            <a:spLocks noGrp="1"/>
          </p:cNvSpPr>
          <p:nvPr>
            <p:ph type="dt" sz="half" idx="10"/>
          </p:nvPr>
        </p:nvSpPr>
        <p:spPr/>
        <p:txBody>
          <a:bodyPr/>
          <a:lstStyle/>
          <a:p>
            <a:fld id="{1A97A28A-D957-4F37-8AC2-99FA84BD70ED}" type="datetime1">
              <a:rPr lang="fr-FR" smtClean="0"/>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FCE88B-6D4D-1947-A8C4-AD40281CD6D2}" type="slidenum">
              <a:rPr lang="fr-FR" smtClean="0"/>
              <a:t>‹#›</a:t>
            </a:fld>
            <a:endParaRPr lang="fr-FR"/>
          </a:p>
        </p:txBody>
      </p:sp>
      <p:sp>
        <p:nvSpPr>
          <p:cNvPr id="9" name="Espace réservé du contenu 2"/>
          <p:cNvSpPr>
            <a:spLocks noGrp="1"/>
          </p:cNvSpPr>
          <p:nvPr>
            <p:ph sz="half" idx="13"/>
          </p:nvPr>
        </p:nvSpPr>
        <p:spPr>
          <a:xfrm>
            <a:off x="5593532" y="1949734"/>
            <a:ext cx="4560674" cy="5504074"/>
          </a:xfrm>
        </p:spPr>
        <p:txBody>
          <a:bodyPr/>
          <a:lstStyle>
            <a:lvl1pPr marL="391077" indent="-391077">
              <a:buSzPct val="100000"/>
              <a:buFontTx/>
              <a:buBlip>
                <a:blip r:embed="rId2"/>
              </a:buBlip>
              <a:defRPr sz="3200"/>
            </a:lvl1pPr>
            <a:lvl2pPr marL="847334" indent="-325898">
              <a:buSzPct val="100000"/>
              <a:buFontTx/>
              <a:buBlip>
                <a:blip r:embed="rId3"/>
              </a:buBlip>
              <a:defRPr sz="2700"/>
            </a:lvl2pPr>
            <a:lvl3pPr marL="1303592" indent="-260718">
              <a:buSzPct val="100000"/>
              <a:buFontTx/>
              <a:buBlip>
                <a:blip r:embed="rId4"/>
              </a:buBlip>
              <a:defRPr sz="2300"/>
            </a:lvl3pPr>
            <a:lvl4pPr marL="1825028" indent="-260718">
              <a:buSzPct val="100000"/>
              <a:buFontTx/>
              <a:buBlip>
                <a:blip r:embed="rId5"/>
              </a:buBlip>
              <a:defRPr sz="2100"/>
            </a:lvl4pPr>
            <a:lvl5pPr marL="2346465" indent="-260718">
              <a:buFont typeface="Arial"/>
              <a:buChar cha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14294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4432" y="302865"/>
            <a:ext cx="9619774" cy="1260475"/>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34432" y="1692889"/>
            <a:ext cx="4722671"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r-FR"/>
              <a:t>Cliquez pour modifier les styles du texte du masque</a:t>
            </a:r>
          </a:p>
        </p:txBody>
      </p:sp>
      <p:sp>
        <p:nvSpPr>
          <p:cNvPr id="4" name="Espace réservé du contenu 3"/>
          <p:cNvSpPr>
            <a:spLocks noGrp="1"/>
          </p:cNvSpPr>
          <p:nvPr>
            <p:ph sz="half" idx="2"/>
          </p:nvPr>
        </p:nvSpPr>
        <p:spPr>
          <a:xfrm>
            <a:off x="534432" y="2398404"/>
            <a:ext cx="472267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5429680" y="1692889"/>
            <a:ext cx="4724526"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r-FR"/>
              <a:t>Cliquez pour modifier les styles du texte du masque</a:t>
            </a:r>
          </a:p>
        </p:txBody>
      </p:sp>
      <p:sp>
        <p:nvSpPr>
          <p:cNvPr id="6" name="Espace réservé du contenu 5"/>
          <p:cNvSpPr>
            <a:spLocks noGrp="1"/>
          </p:cNvSpPr>
          <p:nvPr>
            <p:ph sz="quarter" idx="4"/>
          </p:nvPr>
        </p:nvSpPr>
        <p:spPr>
          <a:xfrm>
            <a:off x="5429680" y="2398404"/>
            <a:ext cx="4724526"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7BDA2A7-AAB3-4033-97C9-2B02352012D7}" type="datetime1">
              <a:rPr lang="fr-FR" smtClean="0"/>
              <a:t>18/06/2020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116350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6D5F53E-AFE6-417F-BC6D-C4178AEBB101}" type="datetime1">
              <a:rPr lang="fr-FR" smtClean="0"/>
              <a:t>18/06/2020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27797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83C476F-6F90-4EB4-9613-C23A287451BF}" type="datetime1">
              <a:rPr lang="fr-FR" smtClean="0"/>
              <a:t>18/06/2020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77321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433" y="301113"/>
            <a:ext cx="3516488" cy="1281483"/>
          </a:xfrm>
        </p:spPr>
        <p:txBody>
          <a:bodyPr anchor="b"/>
          <a:lstStyle>
            <a:lvl1pPr algn="l">
              <a:defRPr sz="2300" b="1"/>
            </a:lvl1pPr>
          </a:lstStyle>
          <a:p>
            <a:r>
              <a:rPr lang="fr-FR"/>
              <a:t>Modifiez le style du titre</a:t>
            </a:r>
          </a:p>
        </p:txBody>
      </p:sp>
      <p:sp>
        <p:nvSpPr>
          <p:cNvPr id="3" name="Espace réservé du contenu 2"/>
          <p:cNvSpPr>
            <a:spLocks noGrp="1"/>
          </p:cNvSpPr>
          <p:nvPr>
            <p:ph idx="1"/>
          </p:nvPr>
        </p:nvSpPr>
        <p:spPr>
          <a:xfrm>
            <a:off x="4178960" y="301114"/>
            <a:ext cx="5975246" cy="645468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433" y="1582597"/>
            <a:ext cx="3516488" cy="5173200"/>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12F884-2076-4382-8C68-77DE71F84F03}" type="datetime1">
              <a:rPr lang="fr-FR" smtClean="0"/>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378916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048" y="5293995"/>
            <a:ext cx="6413183" cy="624986"/>
          </a:xfrm>
        </p:spPr>
        <p:txBody>
          <a:bodyPr anchor="b"/>
          <a:lstStyle>
            <a:lvl1pPr algn="l">
              <a:defRPr sz="2300" b="1"/>
            </a:lvl1pPr>
          </a:lstStyle>
          <a:p>
            <a:r>
              <a:rPr lang="fr-FR"/>
              <a:t>Modifiez le style du titre</a:t>
            </a:r>
          </a:p>
        </p:txBody>
      </p:sp>
      <p:sp>
        <p:nvSpPr>
          <p:cNvPr id="3" name="Espace réservé pour une image  2"/>
          <p:cNvSpPr>
            <a:spLocks noGrp="1"/>
          </p:cNvSpPr>
          <p:nvPr>
            <p:ph type="pic" idx="1"/>
          </p:nvPr>
        </p:nvSpPr>
        <p:spPr>
          <a:xfrm>
            <a:off x="2095048" y="675755"/>
            <a:ext cx="6413183" cy="4537710"/>
          </a:xfrm>
        </p:spPr>
        <p:txBody>
          <a:bodyPr/>
          <a:lstStyle>
            <a:lvl1pPr marL="0" indent="0">
              <a:buNone/>
              <a:defRPr sz="3600"/>
            </a:lvl1pPr>
            <a:lvl2pPr marL="521437" indent="0">
              <a:buNone/>
              <a:defRPr sz="3200"/>
            </a:lvl2pPr>
            <a:lvl3pPr marL="1042873" indent="0">
              <a:buNone/>
              <a:defRPr sz="2700"/>
            </a:lvl3pPr>
            <a:lvl4pPr marL="1564310" indent="0">
              <a:buNone/>
              <a:defRPr sz="2300"/>
            </a:lvl4pPr>
            <a:lvl5pPr marL="2085746" indent="0">
              <a:buNone/>
              <a:defRPr sz="2300"/>
            </a:lvl5pPr>
            <a:lvl6pPr marL="2607183" indent="0">
              <a:buNone/>
              <a:defRPr sz="2300"/>
            </a:lvl6pPr>
            <a:lvl7pPr marL="3128620" indent="0">
              <a:buNone/>
              <a:defRPr sz="2300"/>
            </a:lvl7pPr>
            <a:lvl8pPr marL="3650056" indent="0">
              <a:buNone/>
              <a:defRPr sz="2300"/>
            </a:lvl8pPr>
            <a:lvl9pPr marL="4171493" indent="0">
              <a:buNone/>
              <a:defRPr sz="2300"/>
            </a:lvl9pPr>
          </a:lstStyle>
          <a:p>
            <a:r>
              <a:rPr lang="fr-FR"/>
              <a:t>Cliquez sur l'icône pour ajouter une image</a:t>
            </a:r>
          </a:p>
        </p:txBody>
      </p:sp>
      <p:sp>
        <p:nvSpPr>
          <p:cNvPr id="4" name="Espace réservé du texte 3"/>
          <p:cNvSpPr>
            <a:spLocks noGrp="1"/>
          </p:cNvSpPr>
          <p:nvPr>
            <p:ph type="body" sz="half" idx="2"/>
          </p:nvPr>
        </p:nvSpPr>
        <p:spPr>
          <a:xfrm>
            <a:off x="2095048" y="5918981"/>
            <a:ext cx="6413183" cy="887584"/>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523098B-D276-43F5-9836-6A63BD7A2179}" type="datetime1">
              <a:rPr lang="fr-FR" smtClean="0"/>
              <a:t>18/06/2020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FCE88B-6D4D-1947-A8C4-AD40281CD6D2}" type="slidenum">
              <a:rPr lang="fr-FR" smtClean="0"/>
              <a:t>‹#›</a:t>
            </a:fld>
            <a:endParaRPr lang="fr-FR"/>
          </a:p>
        </p:txBody>
      </p:sp>
    </p:spTree>
    <p:extLst>
      <p:ext uri="{BB962C8B-B14F-4D97-AF65-F5344CB8AC3E}">
        <p14:creationId xmlns:p14="http://schemas.microsoft.com/office/powerpoint/2010/main" val="14811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432" y="302865"/>
            <a:ext cx="9619774" cy="1260475"/>
          </a:xfrm>
          <a:prstGeom prst="rect">
            <a:avLst/>
          </a:prstGeom>
        </p:spPr>
        <p:txBody>
          <a:bodyPr vert="horz" lIns="104287" tIns="52144" rIns="104287" bIns="52144" rtlCol="0" anchor="ctr">
            <a:normAutofit/>
          </a:bodyPr>
          <a:lstStyle/>
          <a:p>
            <a:r>
              <a:rPr lang="nl-BE"/>
              <a:t>Cliquez et modifiez le titre</a:t>
            </a:r>
            <a:endParaRPr lang="fr-FR"/>
          </a:p>
        </p:txBody>
      </p:sp>
      <p:sp>
        <p:nvSpPr>
          <p:cNvPr id="3" name="Espace réservé du texte 2"/>
          <p:cNvSpPr>
            <a:spLocks noGrp="1"/>
          </p:cNvSpPr>
          <p:nvPr>
            <p:ph type="body" idx="1"/>
          </p:nvPr>
        </p:nvSpPr>
        <p:spPr>
          <a:xfrm>
            <a:off x="534432" y="1764666"/>
            <a:ext cx="9619774" cy="4991131"/>
          </a:xfrm>
          <a:prstGeom prst="rect">
            <a:avLst/>
          </a:prstGeom>
        </p:spPr>
        <p:txBody>
          <a:bodyPr vert="horz" lIns="104287" tIns="52144" rIns="104287" bIns="52144" rtlCol="0">
            <a:normAutofit/>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2"/>
          </p:nvPr>
        </p:nvSpPr>
        <p:spPr>
          <a:xfrm>
            <a:off x="534432" y="7009642"/>
            <a:ext cx="2494016" cy="402652"/>
          </a:xfrm>
          <a:prstGeom prst="rect">
            <a:avLst/>
          </a:prstGeom>
        </p:spPr>
        <p:txBody>
          <a:bodyPr vert="horz" lIns="104287" tIns="52144" rIns="104287" bIns="52144" rtlCol="0" anchor="ctr"/>
          <a:lstStyle>
            <a:lvl1pPr algn="l">
              <a:defRPr sz="1400">
                <a:solidFill>
                  <a:schemeClr val="tx1">
                    <a:tint val="75000"/>
                  </a:schemeClr>
                </a:solidFill>
              </a:defRPr>
            </a:lvl1pPr>
          </a:lstStyle>
          <a:p>
            <a:fld id="{F0327470-E1E2-47D2-B459-DCEE58E9C884}" type="datetime1">
              <a:rPr lang="fr-FR" smtClean="0"/>
              <a:t>18/06/2020</a:t>
            </a:fld>
            <a:endParaRPr lang="fr-FR"/>
          </a:p>
        </p:txBody>
      </p:sp>
      <p:sp>
        <p:nvSpPr>
          <p:cNvPr id="5" name="Espace réservé du pied de page 4"/>
          <p:cNvSpPr>
            <a:spLocks noGrp="1"/>
          </p:cNvSpPr>
          <p:nvPr>
            <p:ph type="ftr" sz="quarter" idx="3"/>
          </p:nvPr>
        </p:nvSpPr>
        <p:spPr>
          <a:xfrm>
            <a:off x="3651952" y="7009642"/>
            <a:ext cx="3384735" cy="402652"/>
          </a:xfrm>
          <a:prstGeom prst="rect">
            <a:avLst/>
          </a:prstGeom>
        </p:spPr>
        <p:txBody>
          <a:bodyPr vert="horz" lIns="104287" tIns="52144" rIns="104287" bIns="52144"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0190" y="7009642"/>
            <a:ext cx="2494016" cy="402652"/>
          </a:xfrm>
          <a:prstGeom prst="rect">
            <a:avLst/>
          </a:prstGeom>
        </p:spPr>
        <p:txBody>
          <a:bodyPr vert="horz" lIns="104287" tIns="52144" rIns="104287" bIns="52144" rtlCol="0" anchor="ctr"/>
          <a:lstStyle>
            <a:lvl1pPr algn="r">
              <a:defRPr sz="1400">
                <a:solidFill>
                  <a:schemeClr val="tx1">
                    <a:tint val="75000"/>
                  </a:schemeClr>
                </a:solidFill>
              </a:defRPr>
            </a:lvl1pPr>
          </a:lstStyle>
          <a:p>
            <a:fld id="{96FCE88B-6D4D-1947-A8C4-AD40281CD6D2}" type="slidenum">
              <a:rPr lang="fr-FR" smtClean="0"/>
              <a:t>‹#›</a:t>
            </a:fld>
            <a:endParaRPr lang="fr-FR"/>
          </a:p>
        </p:txBody>
      </p:sp>
      <p:pic>
        <p:nvPicPr>
          <p:cNvPr id="8" name="Image 7" descr="page intern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0688638" cy="7562486"/>
          </a:xfrm>
          <a:prstGeom prst="rect">
            <a:avLst/>
          </a:prstGeom>
        </p:spPr>
      </p:pic>
    </p:spTree>
    <p:extLst>
      <p:ext uri="{BB962C8B-B14F-4D97-AF65-F5344CB8AC3E}">
        <p14:creationId xmlns:p14="http://schemas.microsoft.com/office/powerpoint/2010/main" val="427284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fr-FR"/>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988" y="303213"/>
            <a:ext cx="9618662" cy="1260475"/>
          </a:xfrm>
          <a:prstGeom prst="rect">
            <a:avLst/>
          </a:prstGeom>
        </p:spPr>
        <p:txBody>
          <a:bodyPr vert="horz" lIns="91440" tIns="45720" rIns="91440" bIns="45720" rtlCol="0" anchor="ctr">
            <a:normAutofit/>
          </a:bodyPr>
          <a:lstStyle/>
          <a:p>
            <a:r>
              <a:rPr lang="nl-BE"/>
              <a:t>Cliquez et modifiez le titre</a:t>
            </a:r>
            <a:endParaRPr lang="fr-FR"/>
          </a:p>
        </p:txBody>
      </p:sp>
      <p:sp>
        <p:nvSpPr>
          <p:cNvPr id="3" name="Espace réservé du texte 2"/>
          <p:cNvSpPr>
            <a:spLocks noGrp="1"/>
          </p:cNvSpPr>
          <p:nvPr>
            <p:ph type="body" idx="1"/>
          </p:nvPr>
        </p:nvSpPr>
        <p:spPr>
          <a:xfrm>
            <a:off x="534988" y="1765300"/>
            <a:ext cx="9618662" cy="4991100"/>
          </a:xfrm>
          <a:prstGeom prst="rect">
            <a:avLst/>
          </a:prstGeom>
        </p:spPr>
        <p:txBody>
          <a:bodyPr vert="horz" lIns="91440" tIns="45720" rIns="91440" bIns="45720" rtlCol="0">
            <a:normAutofit/>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p:cNvSpPr>
            <a:spLocks noGrp="1"/>
          </p:cNvSpPr>
          <p:nvPr>
            <p:ph type="dt" sz="half" idx="2"/>
          </p:nvPr>
        </p:nvSpPr>
        <p:spPr>
          <a:xfrm>
            <a:off x="534988" y="7010400"/>
            <a:ext cx="2493962"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5D6B3EB2-D7D6-42B0-9A6E-A005658C6E98}" type="datetime1">
              <a:rPr lang="fr-FR" smtClean="0"/>
              <a:t>18/06/2020</a:t>
            </a:fld>
            <a:endParaRPr lang="fr-FR"/>
          </a:p>
        </p:txBody>
      </p:sp>
      <p:sp>
        <p:nvSpPr>
          <p:cNvPr id="5" name="Espace réservé du pied de page 4"/>
          <p:cNvSpPr>
            <a:spLocks noGrp="1"/>
          </p:cNvSpPr>
          <p:nvPr>
            <p:ph type="ftr" sz="quarter" idx="3"/>
          </p:nvPr>
        </p:nvSpPr>
        <p:spPr>
          <a:xfrm>
            <a:off x="3651250" y="7010400"/>
            <a:ext cx="3386138"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59688" y="7010400"/>
            <a:ext cx="2493962"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DA1FF310-B4FA-814E-9A7B-824CAFCE4882}" type="slidenum">
              <a:rPr lang="fr-FR" smtClean="0"/>
              <a:t>‹#›</a:t>
            </a:fld>
            <a:endParaRPr lang="fr-FR"/>
          </a:p>
        </p:txBody>
      </p:sp>
    </p:spTree>
    <p:extLst>
      <p:ext uri="{BB962C8B-B14F-4D97-AF65-F5344CB8AC3E}">
        <p14:creationId xmlns:p14="http://schemas.microsoft.com/office/powerpoint/2010/main" val="1400742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setisw.com/infos-coronavirus/"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AfIHIcUHWMU&amp;feature=youtu.be" TargetMode="External"/><Relationship Id="rId2" Type="http://schemas.openxmlformats.org/officeDocument/2006/relationships/hyperlink" Target="https://www.youtube.com/watch?v=GzzSVDmcUX4&amp;feature=youtu.b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www.youtube.com/watch?v=CTNynzhZSmk&amp;feature=youtu.be" TargetMode="External"/><Relationship Id="rId2" Type="http://schemas.openxmlformats.org/officeDocument/2006/relationships/hyperlink" Target="https://www.youtube.com/watch?v=jx8LDV0UQqY&amp;feature=youtu.be" TargetMode="Externa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bRvSTwP5sU" TargetMode="External"/><Relationship Id="rId2" Type="http://schemas.openxmlformats.org/officeDocument/2006/relationships/hyperlink" Target="https://www.youtube.com/watch?v=bRvSTwP5sU&amp;feature=emb_logo"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tousrespectueux.be/post/votre-aide-m%C3%A9nager-e-peut-enfin-revenir-chez-vous"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Garde_le Forem gé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688638" cy="7558361"/>
          </a:xfrm>
          <a:prstGeom prst="rect">
            <a:avLst/>
          </a:prstGeom>
        </p:spPr>
      </p:pic>
      <p:sp>
        <p:nvSpPr>
          <p:cNvPr id="5" name="ZoneTexte 4"/>
          <p:cNvSpPr txBox="1"/>
          <p:nvPr/>
        </p:nvSpPr>
        <p:spPr>
          <a:xfrm>
            <a:off x="660780" y="3355531"/>
            <a:ext cx="9343847" cy="1938992"/>
          </a:xfrm>
          <a:prstGeom prst="rect">
            <a:avLst/>
          </a:prstGeom>
          <a:noFill/>
        </p:spPr>
        <p:txBody>
          <a:bodyPr wrap="square" rtlCol="0">
            <a:spAutoFit/>
          </a:bodyPr>
          <a:lstStyle/>
          <a:p>
            <a:pPr algn="ctr"/>
            <a:r>
              <a:rPr lang="fr-FR" sz="4000" b="1" dirty="0"/>
              <a:t> Titre-Service</a:t>
            </a:r>
          </a:p>
          <a:p>
            <a:pPr algn="ctr"/>
            <a:r>
              <a:rPr lang="fr-FR" sz="4000" b="1" dirty="0"/>
              <a:t>et</a:t>
            </a:r>
          </a:p>
          <a:p>
            <a:pPr algn="ctr"/>
            <a:r>
              <a:rPr lang="fr-FR" sz="4000" b="1" dirty="0"/>
              <a:t>Coronavirus</a:t>
            </a:r>
          </a:p>
        </p:txBody>
      </p:sp>
    </p:spTree>
    <p:extLst>
      <p:ext uri="{BB962C8B-B14F-4D97-AF65-F5344CB8AC3E}">
        <p14:creationId xmlns:p14="http://schemas.microsoft.com/office/powerpoint/2010/main" val="1555686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4AB1A3-9D1A-4F80-8589-5245244A921B}"/>
              </a:ext>
            </a:extLst>
          </p:cNvPr>
          <p:cNvSpPr>
            <a:spLocks noGrp="1"/>
          </p:cNvSpPr>
          <p:nvPr>
            <p:ph type="title"/>
          </p:nvPr>
        </p:nvSpPr>
        <p:spPr>
          <a:xfrm>
            <a:off x="534432" y="302865"/>
            <a:ext cx="9619774" cy="1546956"/>
          </a:xfrm>
        </p:spPr>
        <p:txBody>
          <a:bodyPr>
            <a:normAutofit fontScale="90000"/>
          </a:bodyPr>
          <a:lstStyle/>
          <a:p>
            <a:r>
              <a:rPr lang="fr-BE" sz="4800" dirty="0">
                <a:solidFill>
                  <a:srgbClr val="0070C0"/>
                </a:solidFill>
              </a:rPr>
              <a:t>Règle de base : distanciation sociale </a:t>
            </a:r>
            <a:br>
              <a:rPr lang="fr-BE" sz="4800" dirty="0">
                <a:solidFill>
                  <a:srgbClr val="0070C0"/>
                </a:solidFill>
              </a:rPr>
            </a:br>
            <a:r>
              <a:rPr lang="fr-BE" sz="4800" dirty="0">
                <a:solidFill>
                  <a:srgbClr val="0070C0"/>
                </a:solidFill>
              </a:rPr>
              <a:t>Minimum 1,5 mètre !</a:t>
            </a:r>
          </a:p>
        </p:txBody>
      </p:sp>
      <p:sp>
        <p:nvSpPr>
          <p:cNvPr id="3" name="Espace réservé du contenu 2">
            <a:extLst>
              <a:ext uri="{FF2B5EF4-FFF2-40B4-BE49-F238E27FC236}">
                <a16:creationId xmlns:a16="http://schemas.microsoft.com/office/drawing/2014/main" id="{5BF2A8A4-0F5D-4FCA-AE4B-B08C3BC409F2}"/>
              </a:ext>
            </a:extLst>
          </p:cNvPr>
          <p:cNvSpPr>
            <a:spLocks noGrp="1"/>
          </p:cNvSpPr>
          <p:nvPr>
            <p:ph idx="1"/>
          </p:nvPr>
        </p:nvSpPr>
        <p:spPr>
          <a:xfrm>
            <a:off x="472583" y="2268566"/>
            <a:ext cx="9619774" cy="3353872"/>
          </a:xfrm>
        </p:spPr>
        <p:txBody>
          <a:bodyPr/>
          <a:lstStyle/>
          <a:p>
            <a:r>
              <a:rPr lang="fr-BE" dirty="0"/>
              <a:t>Solution à privilégier tant au sein de votre entreprise que chez l’utilisateur</a:t>
            </a:r>
          </a:p>
          <a:p>
            <a:pPr lvl="1"/>
            <a:r>
              <a:rPr lang="fr-BE" dirty="0"/>
              <a:t>Au sein de l’entreprise : privilégiez au maximum le </a:t>
            </a:r>
            <a:r>
              <a:rPr lang="fr-BE" dirty="0">
                <a:solidFill>
                  <a:srgbClr val="FF0000"/>
                </a:solidFill>
              </a:rPr>
              <a:t>TAD</a:t>
            </a:r>
            <a:r>
              <a:rPr lang="fr-BE" dirty="0"/>
              <a:t> pour les employés</a:t>
            </a:r>
          </a:p>
          <a:p>
            <a:pPr lvl="1"/>
            <a:r>
              <a:rPr lang="fr-BE" dirty="0"/>
              <a:t>Chez l’utilisateur : </a:t>
            </a:r>
            <a:r>
              <a:rPr lang="fr-BE" dirty="0">
                <a:solidFill>
                  <a:srgbClr val="FF0000"/>
                </a:solidFill>
              </a:rPr>
              <a:t>soit</a:t>
            </a:r>
            <a:r>
              <a:rPr lang="fr-BE" dirty="0"/>
              <a:t> pièce différente (= règle de base) </a:t>
            </a:r>
            <a:r>
              <a:rPr lang="fr-BE" dirty="0">
                <a:solidFill>
                  <a:srgbClr val="FF0000"/>
                </a:solidFill>
              </a:rPr>
              <a:t>soit</a:t>
            </a:r>
            <a:r>
              <a:rPr lang="fr-BE" dirty="0"/>
              <a:t> port du masque</a:t>
            </a:r>
          </a:p>
          <a:p>
            <a:pPr lvl="1"/>
            <a:endParaRPr lang="fr-BE" dirty="0"/>
          </a:p>
          <a:p>
            <a:pPr marL="521436" lvl="1" indent="0">
              <a:buNone/>
            </a:pPr>
            <a:endParaRPr lang="fr-BE" dirty="0"/>
          </a:p>
          <a:p>
            <a:pPr lvl="1"/>
            <a:endParaRPr lang="fr-BE" dirty="0"/>
          </a:p>
          <a:p>
            <a:pPr lvl="1"/>
            <a:endParaRPr lang="fr-BE" dirty="0"/>
          </a:p>
          <a:p>
            <a:pPr lvl="1"/>
            <a:endParaRPr lang="fr-BE" dirty="0"/>
          </a:p>
        </p:txBody>
      </p:sp>
      <p:sp>
        <p:nvSpPr>
          <p:cNvPr id="4" name="Espace réservé du numéro de diapositive 3">
            <a:extLst>
              <a:ext uri="{FF2B5EF4-FFF2-40B4-BE49-F238E27FC236}">
                <a16:creationId xmlns:a16="http://schemas.microsoft.com/office/drawing/2014/main" id="{C0B2F8D0-BAA6-4DC0-80E7-2F4FDD4B93C2}"/>
              </a:ext>
            </a:extLst>
          </p:cNvPr>
          <p:cNvSpPr>
            <a:spLocks noGrp="1"/>
          </p:cNvSpPr>
          <p:nvPr>
            <p:ph type="sldNum" sz="quarter" idx="12"/>
          </p:nvPr>
        </p:nvSpPr>
        <p:spPr/>
        <p:txBody>
          <a:bodyPr/>
          <a:lstStyle/>
          <a:p>
            <a:fld id="{96FCE88B-6D4D-1947-A8C4-AD40281CD6D2}" type="slidenum">
              <a:rPr lang="fr-FR" smtClean="0"/>
              <a:t>10</a:t>
            </a:fld>
            <a:endParaRPr lang="fr-FR"/>
          </a:p>
        </p:txBody>
      </p:sp>
      <p:sp>
        <p:nvSpPr>
          <p:cNvPr id="5" name="Espace réservé du contenu 2">
            <a:extLst>
              <a:ext uri="{FF2B5EF4-FFF2-40B4-BE49-F238E27FC236}">
                <a16:creationId xmlns:a16="http://schemas.microsoft.com/office/drawing/2014/main" id="{C4E30CDE-20EC-4853-8E26-4A3B19DC7F71}"/>
              </a:ext>
            </a:extLst>
          </p:cNvPr>
          <p:cNvSpPr txBox="1">
            <a:spLocks/>
          </p:cNvSpPr>
          <p:nvPr/>
        </p:nvSpPr>
        <p:spPr>
          <a:xfrm>
            <a:off x="472583" y="5509515"/>
            <a:ext cx="9619774" cy="1676936"/>
          </a:xfrm>
          <a:prstGeom prst="rect">
            <a:avLst/>
          </a:prstGeom>
        </p:spPr>
        <p:txBody>
          <a:bodyPr vert="horz" lIns="104287" tIns="52144" rIns="104287" bIns="52144" rtlCol="0">
            <a:normAutofit/>
          </a:bodyPr>
          <a:lstStyle>
            <a:lvl1pPr marL="391077" indent="-391077" algn="l" defTabSz="521437" rtl="0" eaLnBrk="1" latinLnBrk="0" hangingPunct="1">
              <a:spcBef>
                <a:spcPct val="20000"/>
              </a:spcBef>
              <a:buSzPct val="100000"/>
              <a:buFontTx/>
              <a:buBlip>
                <a:blip r:embed="rId2"/>
              </a:buBlip>
              <a:defRPr sz="3600" kern="1200">
                <a:solidFill>
                  <a:schemeClr val="tx1"/>
                </a:solidFill>
                <a:latin typeface="+mn-lt"/>
                <a:ea typeface="+mn-ea"/>
                <a:cs typeface="+mn-cs"/>
              </a:defRPr>
            </a:lvl1pPr>
            <a:lvl2pPr marL="847334" indent="-325898" algn="l" defTabSz="521437" rtl="0" eaLnBrk="1" latinLnBrk="0" hangingPunct="1">
              <a:spcBef>
                <a:spcPct val="20000"/>
              </a:spcBef>
              <a:buSzPct val="100000"/>
              <a:buFontTx/>
              <a:buBlip>
                <a:blip r:embed="rId3"/>
              </a:buBlip>
              <a:defRPr sz="3200" kern="1200">
                <a:solidFill>
                  <a:schemeClr val="tx1"/>
                </a:solidFill>
                <a:latin typeface="+mn-lt"/>
                <a:ea typeface="+mn-ea"/>
                <a:cs typeface="+mn-cs"/>
              </a:defRPr>
            </a:lvl2pPr>
            <a:lvl3pPr marL="1303592" indent="-260718" algn="l" defTabSz="521437" rtl="0" eaLnBrk="1" latinLnBrk="0" hangingPunct="1">
              <a:spcBef>
                <a:spcPct val="20000"/>
              </a:spcBef>
              <a:buSzPct val="100000"/>
              <a:buFontTx/>
              <a:buBlip>
                <a:blip r:embed="rId4"/>
              </a:buBlip>
              <a:defRPr sz="2700" kern="1200">
                <a:solidFill>
                  <a:schemeClr val="tx1"/>
                </a:solidFill>
                <a:latin typeface="+mn-lt"/>
                <a:ea typeface="+mn-ea"/>
                <a:cs typeface="+mn-cs"/>
              </a:defRPr>
            </a:lvl3pPr>
            <a:lvl4pPr marL="1825028" indent="-260718" algn="l" defTabSz="521437" rtl="0" eaLnBrk="1" latinLnBrk="0" hangingPunct="1">
              <a:spcBef>
                <a:spcPct val="20000"/>
              </a:spcBef>
              <a:buSzPct val="100000"/>
              <a:buFontTx/>
              <a:buBlip>
                <a:blip r:embed="rId5"/>
              </a:buBlip>
              <a:defRPr sz="2300" kern="1200">
                <a:solidFill>
                  <a:schemeClr val="tx1"/>
                </a:solidFill>
                <a:latin typeface="+mn-lt"/>
                <a:ea typeface="+mn-ea"/>
                <a:cs typeface="+mn-cs"/>
              </a:defRPr>
            </a:lvl4pPr>
            <a:lvl5pPr marL="2346465" indent="-260718" algn="l" defTabSz="521437" rtl="0" eaLnBrk="1" latinLnBrk="0" hangingPunct="1">
              <a:spcBef>
                <a:spcPct val="20000"/>
              </a:spcBef>
              <a:buSzPct val="100000"/>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BE" dirty="0"/>
              <a:t>Privilégiez l’utilisation du </a:t>
            </a:r>
          </a:p>
          <a:p>
            <a:pPr marL="4171493" lvl="8" indent="0">
              <a:buNone/>
            </a:pPr>
            <a:r>
              <a:rPr lang="fr-BE" sz="3600" dirty="0">
                <a:solidFill>
                  <a:srgbClr val="FF0000"/>
                </a:solidFill>
              </a:rPr>
              <a:t>Titre-Service Electronique !</a:t>
            </a:r>
          </a:p>
          <a:p>
            <a:pPr lvl="1"/>
            <a:endParaRPr lang="fr-BE" sz="3600" dirty="0"/>
          </a:p>
          <a:p>
            <a:pPr lvl="1"/>
            <a:endParaRPr lang="fr-BE" dirty="0"/>
          </a:p>
          <a:p>
            <a:pPr lvl="1"/>
            <a:endParaRPr lang="fr-BE" dirty="0"/>
          </a:p>
          <a:p>
            <a:pPr lvl="1"/>
            <a:endParaRPr lang="fr-BE" dirty="0"/>
          </a:p>
        </p:txBody>
      </p:sp>
    </p:spTree>
    <p:extLst>
      <p:ext uri="{BB962C8B-B14F-4D97-AF65-F5344CB8AC3E}">
        <p14:creationId xmlns:p14="http://schemas.microsoft.com/office/powerpoint/2010/main" val="1911375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2BC7E0-DA57-451B-AFE3-B2F8EE2AE842}"/>
              </a:ext>
            </a:extLst>
          </p:cNvPr>
          <p:cNvSpPr>
            <a:spLocks noGrp="1"/>
          </p:cNvSpPr>
          <p:nvPr>
            <p:ph type="title"/>
          </p:nvPr>
        </p:nvSpPr>
        <p:spPr/>
        <p:txBody>
          <a:bodyPr>
            <a:normAutofit fontScale="90000"/>
          </a:bodyPr>
          <a:lstStyle/>
          <a:p>
            <a:r>
              <a:rPr lang="fr-BE" dirty="0">
                <a:solidFill>
                  <a:srgbClr val="0070C0"/>
                </a:solidFill>
              </a:rPr>
              <a:t>Cas spécifique :</a:t>
            </a:r>
            <a:br>
              <a:rPr lang="fr-BE" dirty="0">
                <a:solidFill>
                  <a:srgbClr val="0070C0"/>
                </a:solidFill>
              </a:rPr>
            </a:br>
            <a:r>
              <a:rPr lang="fr-BE" dirty="0">
                <a:solidFill>
                  <a:srgbClr val="0070C0"/>
                </a:solidFill>
              </a:rPr>
              <a:t>les ateliers de repassage</a:t>
            </a:r>
          </a:p>
        </p:txBody>
      </p:sp>
      <p:sp>
        <p:nvSpPr>
          <p:cNvPr id="3" name="Espace réservé du contenu 2">
            <a:extLst>
              <a:ext uri="{FF2B5EF4-FFF2-40B4-BE49-F238E27FC236}">
                <a16:creationId xmlns:a16="http://schemas.microsoft.com/office/drawing/2014/main" id="{D28A1698-295C-42BA-A8A5-29F4F3971C3E}"/>
              </a:ext>
            </a:extLst>
          </p:cNvPr>
          <p:cNvSpPr>
            <a:spLocks noGrp="1"/>
          </p:cNvSpPr>
          <p:nvPr>
            <p:ph idx="1"/>
          </p:nvPr>
        </p:nvSpPr>
        <p:spPr/>
        <p:txBody>
          <a:bodyPr>
            <a:normAutofit lnSpcReduction="10000"/>
          </a:bodyPr>
          <a:lstStyle/>
          <a:p>
            <a:r>
              <a:rPr lang="fr-BE" dirty="0">
                <a:solidFill>
                  <a:srgbClr val="FF0000"/>
                </a:solidFill>
              </a:rPr>
              <a:t>Décontamination</a:t>
            </a:r>
            <a:r>
              <a:rPr lang="fr-BE" dirty="0"/>
              <a:t> du linge entrant dans un sas : minimum 24 heures idéalement 72 heures</a:t>
            </a:r>
          </a:p>
          <a:p>
            <a:r>
              <a:rPr lang="fr-BE" dirty="0">
                <a:solidFill>
                  <a:srgbClr val="FF0000"/>
                </a:solidFill>
              </a:rPr>
              <a:t>Désinfection</a:t>
            </a:r>
            <a:r>
              <a:rPr lang="fr-BE" dirty="0"/>
              <a:t> du matériel (fer, planche, manne,…) comptabilisée dans le temps de travail et donc décomptée du TS remis par l’utilisateur (durée raisonnable – gestion en bon père de famille)</a:t>
            </a:r>
          </a:p>
          <a:p>
            <a:r>
              <a:rPr lang="fr-BE" dirty="0">
                <a:solidFill>
                  <a:srgbClr val="FF0000"/>
                </a:solidFill>
              </a:rPr>
              <a:t>Distanciation</a:t>
            </a:r>
            <a:r>
              <a:rPr lang="fr-BE" dirty="0"/>
              <a:t> sociale entre travailleurs (4 à 6 m</a:t>
            </a:r>
            <a:r>
              <a:rPr lang="fr-BE" baseline="30000" dirty="0"/>
              <a:t>2</a:t>
            </a:r>
            <a:r>
              <a:rPr lang="fr-BE" dirty="0"/>
              <a:t> par travailleur)</a:t>
            </a:r>
          </a:p>
        </p:txBody>
      </p:sp>
      <p:sp>
        <p:nvSpPr>
          <p:cNvPr id="4" name="Espace réservé du numéro de diapositive 3">
            <a:extLst>
              <a:ext uri="{FF2B5EF4-FFF2-40B4-BE49-F238E27FC236}">
                <a16:creationId xmlns:a16="http://schemas.microsoft.com/office/drawing/2014/main" id="{1D892A4B-1884-47EC-B3BC-F37BB3CC8967}"/>
              </a:ext>
            </a:extLst>
          </p:cNvPr>
          <p:cNvSpPr>
            <a:spLocks noGrp="1"/>
          </p:cNvSpPr>
          <p:nvPr>
            <p:ph type="sldNum" sz="quarter" idx="12"/>
          </p:nvPr>
        </p:nvSpPr>
        <p:spPr/>
        <p:txBody>
          <a:bodyPr/>
          <a:lstStyle/>
          <a:p>
            <a:fld id="{96FCE88B-6D4D-1947-A8C4-AD40281CD6D2}" type="slidenum">
              <a:rPr lang="fr-FR" smtClean="0"/>
              <a:t>11</a:t>
            </a:fld>
            <a:endParaRPr lang="fr-FR"/>
          </a:p>
        </p:txBody>
      </p:sp>
    </p:spTree>
    <p:extLst>
      <p:ext uri="{BB962C8B-B14F-4D97-AF65-F5344CB8AC3E}">
        <p14:creationId xmlns:p14="http://schemas.microsoft.com/office/powerpoint/2010/main" val="225870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09ED857E-E278-4BE7-BBA7-E673487F1648}"/>
              </a:ext>
            </a:extLst>
          </p:cNvPr>
          <p:cNvSpPr>
            <a:spLocks noGrp="1"/>
          </p:cNvSpPr>
          <p:nvPr>
            <p:ph type="sldNum" sz="quarter" idx="12"/>
          </p:nvPr>
        </p:nvSpPr>
        <p:spPr/>
        <p:txBody>
          <a:bodyPr/>
          <a:lstStyle/>
          <a:p>
            <a:fld id="{96FCE88B-6D4D-1947-A8C4-AD40281CD6D2}" type="slidenum">
              <a:rPr lang="fr-FR" smtClean="0"/>
              <a:t>12</a:t>
            </a:fld>
            <a:endParaRPr lang="fr-FR"/>
          </a:p>
        </p:txBody>
      </p:sp>
      <p:sp>
        <p:nvSpPr>
          <p:cNvPr id="4" name="Titre 1">
            <a:extLst>
              <a:ext uri="{FF2B5EF4-FFF2-40B4-BE49-F238E27FC236}">
                <a16:creationId xmlns:a16="http://schemas.microsoft.com/office/drawing/2014/main" id="{CEC5C04E-DB7F-426C-A04E-F4386AAE0BAA}"/>
              </a:ext>
            </a:extLst>
          </p:cNvPr>
          <p:cNvSpPr>
            <a:spLocks noGrp="1"/>
          </p:cNvSpPr>
          <p:nvPr>
            <p:ph type="title"/>
          </p:nvPr>
        </p:nvSpPr>
        <p:spPr>
          <a:xfrm>
            <a:off x="534988" y="303213"/>
            <a:ext cx="9618662" cy="1260475"/>
          </a:xfrm>
        </p:spPr>
        <p:txBody>
          <a:bodyPr>
            <a:normAutofit/>
          </a:bodyPr>
          <a:lstStyle/>
          <a:p>
            <a:r>
              <a:rPr lang="fr-BE" dirty="0">
                <a:solidFill>
                  <a:srgbClr val="0070C0"/>
                </a:solidFill>
              </a:rPr>
              <a:t>Instructions pour les entreprises</a:t>
            </a:r>
          </a:p>
        </p:txBody>
      </p:sp>
      <p:sp>
        <p:nvSpPr>
          <p:cNvPr id="5" name="Rectangle 4">
            <a:extLst>
              <a:ext uri="{FF2B5EF4-FFF2-40B4-BE49-F238E27FC236}">
                <a16:creationId xmlns:a16="http://schemas.microsoft.com/office/drawing/2014/main" id="{67B0B327-BE67-4653-A29E-D3F16DED5898}"/>
              </a:ext>
            </a:extLst>
          </p:cNvPr>
          <p:cNvSpPr/>
          <p:nvPr/>
        </p:nvSpPr>
        <p:spPr>
          <a:xfrm>
            <a:off x="534989" y="1723697"/>
            <a:ext cx="9439328" cy="4893647"/>
          </a:xfrm>
          <a:prstGeom prst="rect">
            <a:avLst/>
          </a:prstGeom>
        </p:spPr>
        <p:txBody>
          <a:bodyPr wrap="square">
            <a:spAutoFit/>
          </a:bodyPr>
          <a:lstStyle/>
          <a:p>
            <a:pPr marL="457200" indent="-457200" algn="just">
              <a:buAutoNum type="arabicPeriod"/>
            </a:pPr>
            <a:r>
              <a:rPr lang="fr-BE" sz="2600" dirty="0"/>
              <a:t>Devoir </a:t>
            </a:r>
            <a:r>
              <a:rPr lang="fr-BE" sz="2600" dirty="0">
                <a:solidFill>
                  <a:srgbClr val="FF0000"/>
                </a:solidFill>
              </a:rPr>
              <a:t>d’informer</a:t>
            </a:r>
            <a:r>
              <a:rPr lang="fr-BE" sz="2600" dirty="0"/>
              <a:t> correctement les travailleurs et les utilisateurs et de veiller au respect de l’ensemble des instructions.  L’entreprise s’appliquera à utiliser un langage clair et compréhensif par tous</a:t>
            </a:r>
          </a:p>
          <a:p>
            <a:pPr marL="457200" indent="-457200" algn="just">
              <a:buAutoNum type="arabicPeriod"/>
            </a:pPr>
            <a:r>
              <a:rPr lang="fr-BE" sz="2600" dirty="0"/>
              <a:t>L’entreprise rappelle à ses </a:t>
            </a:r>
            <a:r>
              <a:rPr lang="fr-BE" sz="2600" dirty="0">
                <a:solidFill>
                  <a:srgbClr val="FF0000"/>
                </a:solidFill>
              </a:rPr>
              <a:t>utilisateurs</a:t>
            </a:r>
            <a:r>
              <a:rPr lang="fr-BE" sz="2600" dirty="0"/>
              <a:t> l’obligation qu’ils ont de tenir le travailleur et l’employeur informés des facteurs de risques au sein de l’habitation (contamination possible)</a:t>
            </a:r>
          </a:p>
          <a:p>
            <a:pPr marL="457200" indent="-457200" algn="just">
              <a:buAutoNum type="arabicPeriod"/>
            </a:pPr>
            <a:r>
              <a:rPr lang="fr-BE" sz="2600" dirty="0"/>
              <a:t>L’entreprise prend régulièrement </a:t>
            </a:r>
            <a:r>
              <a:rPr lang="fr-BE" sz="2600" dirty="0">
                <a:solidFill>
                  <a:srgbClr val="FF0000"/>
                </a:solidFill>
              </a:rPr>
              <a:t>contact</a:t>
            </a:r>
            <a:r>
              <a:rPr lang="fr-BE" sz="2600" dirty="0"/>
              <a:t> avec ses travailleurs afin de s’assurer qu’ils ont pu effectuer leur travail en toute sécurité</a:t>
            </a:r>
          </a:p>
          <a:p>
            <a:pPr marL="457200" indent="-457200" algn="just">
              <a:buAutoNum type="arabicPeriod"/>
            </a:pPr>
            <a:r>
              <a:rPr lang="fr-BE" sz="2600" dirty="0"/>
              <a:t>Les travailleurs </a:t>
            </a:r>
            <a:r>
              <a:rPr lang="fr-BE" sz="2600" dirty="0">
                <a:solidFill>
                  <a:srgbClr val="FF0000"/>
                </a:solidFill>
              </a:rPr>
              <a:t>malades</a:t>
            </a:r>
            <a:r>
              <a:rPr lang="fr-BE" sz="2600" dirty="0"/>
              <a:t> ou suspectés d’être contaminés par le coronavirus ne vont pas travailler comme un travailleur ne peut se rendre chez un utilisateur suspecté ou atteint du Covid-19</a:t>
            </a:r>
          </a:p>
        </p:txBody>
      </p:sp>
    </p:spTree>
    <p:extLst>
      <p:ext uri="{BB962C8B-B14F-4D97-AF65-F5344CB8AC3E}">
        <p14:creationId xmlns:p14="http://schemas.microsoft.com/office/powerpoint/2010/main" val="223051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509B0413-752E-4E67-A306-1422C94CC3DB}"/>
              </a:ext>
            </a:extLst>
          </p:cNvPr>
          <p:cNvSpPr>
            <a:spLocks noGrp="1"/>
          </p:cNvSpPr>
          <p:nvPr>
            <p:ph type="sldNum" sz="quarter" idx="12"/>
          </p:nvPr>
        </p:nvSpPr>
        <p:spPr/>
        <p:txBody>
          <a:bodyPr/>
          <a:lstStyle/>
          <a:p>
            <a:fld id="{96FCE88B-6D4D-1947-A8C4-AD40281CD6D2}" type="slidenum">
              <a:rPr lang="fr-FR" smtClean="0"/>
              <a:t>13</a:t>
            </a:fld>
            <a:endParaRPr lang="fr-FR"/>
          </a:p>
        </p:txBody>
      </p:sp>
      <p:sp>
        <p:nvSpPr>
          <p:cNvPr id="5" name="Rectangle 4">
            <a:extLst>
              <a:ext uri="{FF2B5EF4-FFF2-40B4-BE49-F238E27FC236}">
                <a16:creationId xmlns:a16="http://schemas.microsoft.com/office/drawing/2014/main" id="{057F3501-1889-4AF5-B805-12CC1B686FCA}"/>
              </a:ext>
            </a:extLst>
          </p:cNvPr>
          <p:cNvSpPr/>
          <p:nvPr/>
        </p:nvSpPr>
        <p:spPr>
          <a:xfrm>
            <a:off x="534989" y="1723697"/>
            <a:ext cx="9439328" cy="4093428"/>
          </a:xfrm>
          <a:prstGeom prst="rect">
            <a:avLst/>
          </a:prstGeom>
        </p:spPr>
        <p:txBody>
          <a:bodyPr wrap="square">
            <a:spAutoFit/>
          </a:bodyPr>
          <a:lstStyle/>
          <a:p>
            <a:pPr marL="514350" indent="-514350" algn="just">
              <a:buFont typeface="+mj-lt"/>
              <a:buAutoNum type="arabicPeriod" startAt="5"/>
            </a:pPr>
            <a:r>
              <a:rPr lang="fr-BE" sz="2600" dirty="0"/>
              <a:t>L’entreprise a le devoir d’informer les utilisateurs pour lesquels des prestations ont été effectuées par un travailleur déclarant des symptômes du Covid-19</a:t>
            </a:r>
          </a:p>
          <a:p>
            <a:pPr marL="514350" indent="-514350" algn="just">
              <a:buFont typeface="+mj-lt"/>
              <a:buAutoNum type="arabicPeriod" startAt="5"/>
            </a:pPr>
            <a:r>
              <a:rPr lang="fr-BE" sz="2600" dirty="0"/>
              <a:t>L’entreprise fourni a ses travailleurs </a:t>
            </a:r>
            <a:r>
              <a:rPr lang="fr-BE" sz="2600" dirty="0">
                <a:solidFill>
                  <a:srgbClr val="FF0000"/>
                </a:solidFill>
              </a:rPr>
              <a:t>l’EPI</a:t>
            </a:r>
            <a:r>
              <a:rPr lang="fr-BE" sz="2600" dirty="0"/>
              <a:t> nécessaire à son bon fonctionnement à savoir : mouchoirs en papier, gants, masques et idéalement du gel désinfectant</a:t>
            </a:r>
          </a:p>
          <a:p>
            <a:pPr marL="514350" indent="-514350" algn="just">
              <a:buFont typeface="+mj-lt"/>
              <a:buAutoNum type="arabicPeriod" startAt="5"/>
            </a:pPr>
            <a:r>
              <a:rPr lang="fr-BE" sz="2600" dirty="0"/>
              <a:t>Le </a:t>
            </a:r>
            <a:r>
              <a:rPr lang="fr-BE" sz="2600" dirty="0">
                <a:solidFill>
                  <a:srgbClr val="FF0000"/>
                </a:solidFill>
              </a:rPr>
              <a:t>TPMR</a:t>
            </a:r>
            <a:r>
              <a:rPr lang="fr-BE" sz="2600" dirty="0"/>
              <a:t> peut se poursuivre à condition que la distance de 1,5 m soit respectée entre chaque personne présente dans le véhicule (chauffeur compris).  Le véhicule doit être désinfecté après chaque trajet</a:t>
            </a:r>
          </a:p>
        </p:txBody>
      </p:sp>
    </p:spTree>
    <p:extLst>
      <p:ext uri="{BB962C8B-B14F-4D97-AF65-F5344CB8AC3E}">
        <p14:creationId xmlns:p14="http://schemas.microsoft.com/office/powerpoint/2010/main" val="198876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CCF40-2D9C-4947-AA3B-7669DCA82EE6}"/>
              </a:ext>
            </a:extLst>
          </p:cNvPr>
          <p:cNvSpPr>
            <a:spLocks noGrp="1"/>
          </p:cNvSpPr>
          <p:nvPr>
            <p:ph type="title"/>
          </p:nvPr>
        </p:nvSpPr>
        <p:spPr>
          <a:xfrm>
            <a:off x="2719462" y="2276401"/>
            <a:ext cx="7559655" cy="1906716"/>
          </a:xfrm>
        </p:spPr>
        <p:txBody>
          <a:bodyPr/>
          <a:lstStyle/>
          <a:p>
            <a:r>
              <a:rPr lang="fr-BE" sz="3200" dirty="0">
                <a:solidFill>
                  <a:srgbClr val="7030A0"/>
                </a:solidFill>
              </a:rPr>
              <a:t>Formation à destination des travailleurs Titres-Services</a:t>
            </a:r>
            <a:endParaRPr lang="fr-BE" dirty="0">
              <a:solidFill>
                <a:srgbClr val="7030A0"/>
              </a:solidFill>
            </a:endParaRPr>
          </a:p>
        </p:txBody>
      </p:sp>
      <p:sp>
        <p:nvSpPr>
          <p:cNvPr id="3" name="Espace réservé du texte 2">
            <a:extLst>
              <a:ext uri="{FF2B5EF4-FFF2-40B4-BE49-F238E27FC236}">
                <a16:creationId xmlns:a16="http://schemas.microsoft.com/office/drawing/2014/main" id="{0CDD8280-D753-4A03-BB66-4D31D8C40F3A}"/>
              </a:ext>
            </a:extLst>
          </p:cNvPr>
          <p:cNvSpPr>
            <a:spLocks noGrp="1"/>
          </p:cNvSpPr>
          <p:nvPr>
            <p:ph type="body" idx="1"/>
          </p:nvPr>
        </p:nvSpPr>
        <p:spPr/>
        <p:txBody>
          <a:bodyPr/>
          <a:lstStyle/>
          <a:p>
            <a:r>
              <a:rPr lang="fr-BE" dirty="0"/>
              <a:t>2</a:t>
            </a:r>
          </a:p>
        </p:txBody>
      </p:sp>
      <p:sp>
        <p:nvSpPr>
          <p:cNvPr id="4" name="Espace réservé du numéro de diapositive 3">
            <a:extLst>
              <a:ext uri="{FF2B5EF4-FFF2-40B4-BE49-F238E27FC236}">
                <a16:creationId xmlns:a16="http://schemas.microsoft.com/office/drawing/2014/main" id="{AF2AE46D-A5DB-4CA6-984B-45A3B46C3925}"/>
              </a:ext>
            </a:extLst>
          </p:cNvPr>
          <p:cNvSpPr>
            <a:spLocks noGrp="1"/>
          </p:cNvSpPr>
          <p:nvPr>
            <p:ph type="sldNum" sz="quarter" idx="12"/>
          </p:nvPr>
        </p:nvSpPr>
        <p:spPr/>
        <p:txBody>
          <a:bodyPr/>
          <a:lstStyle/>
          <a:p>
            <a:fld id="{96FCE88B-6D4D-1947-A8C4-AD40281CD6D2}" type="slidenum">
              <a:rPr lang="fr-FR" smtClean="0"/>
              <a:t>14</a:t>
            </a:fld>
            <a:endParaRPr lang="fr-FR"/>
          </a:p>
        </p:txBody>
      </p:sp>
      <p:sp>
        <p:nvSpPr>
          <p:cNvPr id="5" name="ZoneTexte 4">
            <a:extLst>
              <a:ext uri="{FF2B5EF4-FFF2-40B4-BE49-F238E27FC236}">
                <a16:creationId xmlns:a16="http://schemas.microsoft.com/office/drawing/2014/main" id="{4A30E42D-316E-4C5E-BD84-0F0CC7816D60}"/>
              </a:ext>
            </a:extLst>
          </p:cNvPr>
          <p:cNvSpPr txBox="1"/>
          <p:nvPr/>
        </p:nvSpPr>
        <p:spPr>
          <a:xfrm>
            <a:off x="2887627" y="5426279"/>
            <a:ext cx="5373504" cy="1061829"/>
          </a:xfrm>
          <a:prstGeom prst="rect">
            <a:avLst/>
          </a:prstGeom>
          <a:noFill/>
        </p:spPr>
        <p:txBody>
          <a:bodyPr wrap="square" rtlCol="0">
            <a:spAutoFit/>
          </a:bodyPr>
          <a:lstStyle/>
          <a:p>
            <a:pPr algn="ctr"/>
            <a:r>
              <a:rPr lang="fr-BE" u="sng" dirty="0">
                <a:hlinkClick r:id="rId2" tooltip="https://setisw.com/infos-coronavirus/"/>
              </a:rPr>
              <a:t>Information en 15 langues différentes:</a:t>
            </a:r>
          </a:p>
          <a:p>
            <a:pPr algn="ctr"/>
            <a:endParaRPr lang="fr-BE" u="sng" dirty="0">
              <a:hlinkClick r:id="rId2" tooltip="https://setisw.com/infos-coronavirus/"/>
            </a:endParaRPr>
          </a:p>
          <a:p>
            <a:pPr algn="ctr"/>
            <a:r>
              <a:rPr lang="fr-BE" u="sng" dirty="0">
                <a:hlinkClick r:id="rId2" tooltip="https://setisw.com/infos-coronavirus/"/>
              </a:rPr>
              <a:t> </a:t>
            </a:r>
            <a:r>
              <a:rPr lang="fr-BE" dirty="0">
                <a:hlinkClick r:id="rId2" tooltip="https://setisw.com/infos-coronavirus/"/>
              </a:rPr>
              <a:t>https://setisw.com/infos-coronavirus/</a:t>
            </a:r>
            <a:endParaRPr lang="fr-BE" dirty="0"/>
          </a:p>
        </p:txBody>
      </p:sp>
    </p:spTree>
    <p:extLst>
      <p:ext uri="{BB962C8B-B14F-4D97-AF65-F5344CB8AC3E}">
        <p14:creationId xmlns:p14="http://schemas.microsoft.com/office/powerpoint/2010/main" val="1621129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AD3B44-D0EF-40F6-ABCA-B4D62E483FBF}"/>
              </a:ext>
            </a:extLst>
          </p:cNvPr>
          <p:cNvSpPr>
            <a:spLocks noGrp="1"/>
          </p:cNvSpPr>
          <p:nvPr>
            <p:ph idx="1"/>
          </p:nvPr>
        </p:nvSpPr>
        <p:spPr>
          <a:xfrm>
            <a:off x="534432" y="1639614"/>
            <a:ext cx="9619774" cy="5116183"/>
          </a:xfrm>
        </p:spPr>
        <p:txBody>
          <a:bodyPr/>
          <a:lstStyle/>
          <a:p>
            <a:r>
              <a:rPr lang="fr-BE" dirty="0"/>
              <a:t>Sensibilisation aux risques pour l’utilisateur et le travailleur;</a:t>
            </a:r>
          </a:p>
          <a:p>
            <a:r>
              <a:rPr lang="fr-BE" dirty="0"/>
              <a:t>Sécurité des travailleurs : équipement de protection individuel (EPI);</a:t>
            </a:r>
          </a:p>
          <a:p>
            <a:r>
              <a:rPr lang="fr-BE" dirty="0"/>
              <a:t>Instructions à destination des travailleurs</a:t>
            </a:r>
          </a:p>
          <a:p>
            <a:r>
              <a:rPr lang="fr-BE" dirty="0"/>
              <a:t>Arrivée chez l’utilisateur;</a:t>
            </a:r>
          </a:p>
          <a:p>
            <a:r>
              <a:rPr lang="fr-BE" dirty="0"/>
              <a:t>Organisation du travail;</a:t>
            </a:r>
          </a:p>
          <a:p>
            <a:r>
              <a:rPr lang="fr-BE" dirty="0"/>
              <a:t>Gestion du stress.</a:t>
            </a:r>
          </a:p>
          <a:p>
            <a:endParaRPr lang="fr-BE" dirty="0"/>
          </a:p>
        </p:txBody>
      </p:sp>
      <p:sp>
        <p:nvSpPr>
          <p:cNvPr id="4" name="Espace réservé du numéro de diapositive 3">
            <a:extLst>
              <a:ext uri="{FF2B5EF4-FFF2-40B4-BE49-F238E27FC236}">
                <a16:creationId xmlns:a16="http://schemas.microsoft.com/office/drawing/2014/main" id="{6E16A247-E593-4B6B-8965-69C08346DE49}"/>
              </a:ext>
            </a:extLst>
          </p:cNvPr>
          <p:cNvSpPr>
            <a:spLocks noGrp="1"/>
          </p:cNvSpPr>
          <p:nvPr>
            <p:ph type="sldNum" sz="quarter" idx="12"/>
          </p:nvPr>
        </p:nvSpPr>
        <p:spPr/>
        <p:txBody>
          <a:bodyPr/>
          <a:lstStyle/>
          <a:p>
            <a:fld id="{96FCE88B-6D4D-1947-A8C4-AD40281CD6D2}" type="slidenum">
              <a:rPr lang="fr-FR" smtClean="0"/>
              <a:t>15</a:t>
            </a:fld>
            <a:endParaRPr lang="fr-FR"/>
          </a:p>
        </p:txBody>
      </p:sp>
    </p:spTree>
    <p:extLst>
      <p:ext uri="{BB962C8B-B14F-4D97-AF65-F5344CB8AC3E}">
        <p14:creationId xmlns:p14="http://schemas.microsoft.com/office/powerpoint/2010/main" val="3459902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6A6F7F-2660-4A2F-870A-4ECAC2C6571C}"/>
              </a:ext>
            </a:extLst>
          </p:cNvPr>
          <p:cNvSpPr>
            <a:spLocks noGrp="1"/>
          </p:cNvSpPr>
          <p:nvPr>
            <p:ph type="title"/>
          </p:nvPr>
        </p:nvSpPr>
        <p:spPr>
          <a:xfrm>
            <a:off x="534432" y="701187"/>
            <a:ext cx="9619774" cy="1063480"/>
          </a:xfrm>
        </p:spPr>
        <p:txBody>
          <a:bodyPr>
            <a:normAutofit fontScale="90000"/>
          </a:bodyPr>
          <a:lstStyle/>
          <a:p>
            <a:r>
              <a:rPr lang="fr-BE" dirty="0">
                <a:solidFill>
                  <a:srgbClr val="0070C0"/>
                </a:solidFill>
              </a:rPr>
              <a:t>Sensibilisation aux risques pour l’utilisateur et le travailleur</a:t>
            </a:r>
            <a:br>
              <a:rPr lang="fr-BE" dirty="0"/>
            </a:br>
            <a:endParaRPr lang="fr-BE" dirty="0"/>
          </a:p>
        </p:txBody>
      </p:sp>
      <p:sp>
        <p:nvSpPr>
          <p:cNvPr id="3" name="Espace réservé du contenu 2">
            <a:extLst>
              <a:ext uri="{FF2B5EF4-FFF2-40B4-BE49-F238E27FC236}">
                <a16:creationId xmlns:a16="http://schemas.microsoft.com/office/drawing/2014/main" id="{F7C94963-7E37-4B3E-8ECB-DE5BB91C29D6}"/>
              </a:ext>
            </a:extLst>
          </p:cNvPr>
          <p:cNvSpPr>
            <a:spLocks noGrp="1"/>
          </p:cNvSpPr>
          <p:nvPr>
            <p:ph idx="1"/>
          </p:nvPr>
        </p:nvSpPr>
        <p:spPr>
          <a:xfrm>
            <a:off x="534432" y="1764666"/>
            <a:ext cx="9619774" cy="5647628"/>
          </a:xfrm>
        </p:spPr>
        <p:txBody>
          <a:bodyPr>
            <a:normAutofit lnSpcReduction="10000"/>
          </a:bodyPr>
          <a:lstStyle/>
          <a:p>
            <a:r>
              <a:rPr lang="fr-BE" sz="2400" dirty="0"/>
              <a:t>Le Covid-19 est dangereux dans la mesure où </a:t>
            </a:r>
            <a:r>
              <a:rPr lang="fr-BE" sz="2400" b="1" dirty="0"/>
              <a:t>il touche une population qu'il n'avait jamais rencontrée auparavant. </a:t>
            </a:r>
            <a:r>
              <a:rPr lang="fr-BE" sz="2400" dirty="0"/>
              <a:t>Personne n'a encore de mémoire immunitaire contre ce virus et tout un chacun est susceptible d'être contaminé. </a:t>
            </a:r>
          </a:p>
          <a:p>
            <a:r>
              <a:rPr lang="fr-BE" sz="2400" dirty="0"/>
              <a:t>Le problème réside dans le fait qu'</a:t>
            </a:r>
            <a:r>
              <a:rPr lang="fr-BE" sz="2400" b="1" dirty="0"/>
              <a:t>on n'a pas d'anticorps ni de cellules cytotoxiques spécifiques du virus pour y faire face</a:t>
            </a:r>
            <a:r>
              <a:rPr lang="fr-BE" sz="2400" dirty="0"/>
              <a:t>. </a:t>
            </a:r>
          </a:p>
          <a:p>
            <a:r>
              <a:rPr lang="fr-BE" sz="2400" dirty="0"/>
              <a:t>Or, comme tout virus qui va infecter une population, il y a toujours </a:t>
            </a:r>
            <a:r>
              <a:rPr lang="fr-BE" sz="2400" b="1" dirty="0"/>
              <a:t>une population à risque </a:t>
            </a:r>
            <a:r>
              <a:rPr lang="fr-BE" sz="2400" dirty="0"/>
              <a:t>et qui ne va pas être capables de s'en défendre efficacement. </a:t>
            </a:r>
          </a:p>
          <a:p>
            <a:r>
              <a:rPr lang="fr-BE" sz="2400" dirty="0"/>
              <a:t>33% des </a:t>
            </a:r>
            <a:r>
              <a:rPr lang="fr-BE" sz="2400" dirty="0">
                <a:solidFill>
                  <a:srgbClr val="FF0000"/>
                </a:solidFill>
              </a:rPr>
              <a:t>utilisateurs</a:t>
            </a:r>
            <a:r>
              <a:rPr lang="fr-BE" sz="2400" dirty="0"/>
              <a:t> du titre-service sont des personnes de </a:t>
            </a:r>
            <a:r>
              <a:rPr lang="fr-BE" sz="2400" dirty="0">
                <a:solidFill>
                  <a:srgbClr val="FF0000"/>
                </a:solidFill>
              </a:rPr>
              <a:t>+ de 65 ans </a:t>
            </a:r>
            <a:r>
              <a:rPr lang="fr-BE" sz="2400" dirty="0"/>
              <a:t>!</a:t>
            </a:r>
          </a:p>
          <a:p>
            <a:pPr lvl="1"/>
            <a:r>
              <a:rPr lang="fr-BE" sz="2400" dirty="0"/>
              <a:t>Savoir faire la part des choses entre les risques encourus pour l’utilisateur et le travailleur et le besoin pressant de reprendre les prestations.</a:t>
            </a:r>
          </a:p>
          <a:p>
            <a:pPr lvl="1"/>
            <a:r>
              <a:rPr lang="fr-BE" sz="2400" dirty="0"/>
              <a:t>Le virus est très contagieux, les travailleurs, en allant de famille en famille, peuvent contribuer fortement à sa propagation</a:t>
            </a:r>
          </a:p>
        </p:txBody>
      </p:sp>
      <p:sp>
        <p:nvSpPr>
          <p:cNvPr id="4" name="Espace réservé du numéro de diapositive 3">
            <a:extLst>
              <a:ext uri="{FF2B5EF4-FFF2-40B4-BE49-F238E27FC236}">
                <a16:creationId xmlns:a16="http://schemas.microsoft.com/office/drawing/2014/main" id="{63B58124-BEF1-41FB-A432-FB21C0D5328B}"/>
              </a:ext>
            </a:extLst>
          </p:cNvPr>
          <p:cNvSpPr>
            <a:spLocks noGrp="1"/>
          </p:cNvSpPr>
          <p:nvPr>
            <p:ph type="sldNum" sz="quarter" idx="12"/>
          </p:nvPr>
        </p:nvSpPr>
        <p:spPr/>
        <p:txBody>
          <a:bodyPr/>
          <a:lstStyle/>
          <a:p>
            <a:fld id="{96FCE88B-6D4D-1947-A8C4-AD40281CD6D2}" type="slidenum">
              <a:rPr lang="fr-FR" smtClean="0"/>
              <a:t>16</a:t>
            </a:fld>
            <a:endParaRPr lang="fr-FR"/>
          </a:p>
        </p:txBody>
      </p:sp>
    </p:spTree>
    <p:extLst>
      <p:ext uri="{BB962C8B-B14F-4D97-AF65-F5344CB8AC3E}">
        <p14:creationId xmlns:p14="http://schemas.microsoft.com/office/powerpoint/2010/main" val="641676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09ED857E-E278-4BE7-BBA7-E673487F1648}"/>
              </a:ext>
            </a:extLst>
          </p:cNvPr>
          <p:cNvSpPr>
            <a:spLocks noGrp="1"/>
          </p:cNvSpPr>
          <p:nvPr>
            <p:ph type="sldNum" sz="quarter" idx="12"/>
          </p:nvPr>
        </p:nvSpPr>
        <p:spPr/>
        <p:txBody>
          <a:bodyPr/>
          <a:lstStyle/>
          <a:p>
            <a:fld id="{96FCE88B-6D4D-1947-A8C4-AD40281CD6D2}" type="slidenum">
              <a:rPr lang="fr-FR" smtClean="0"/>
              <a:t>17</a:t>
            </a:fld>
            <a:endParaRPr lang="fr-FR"/>
          </a:p>
        </p:txBody>
      </p:sp>
      <p:sp>
        <p:nvSpPr>
          <p:cNvPr id="4" name="Titre 1">
            <a:extLst>
              <a:ext uri="{FF2B5EF4-FFF2-40B4-BE49-F238E27FC236}">
                <a16:creationId xmlns:a16="http://schemas.microsoft.com/office/drawing/2014/main" id="{CEC5C04E-DB7F-426C-A04E-F4386AAE0BAA}"/>
              </a:ext>
            </a:extLst>
          </p:cNvPr>
          <p:cNvSpPr>
            <a:spLocks noGrp="1"/>
          </p:cNvSpPr>
          <p:nvPr>
            <p:ph type="title"/>
          </p:nvPr>
        </p:nvSpPr>
        <p:spPr>
          <a:xfrm>
            <a:off x="534988" y="303213"/>
            <a:ext cx="9618662" cy="1260475"/>
          </a:xfrm>
        </p:spPr>
        <p:txBody>
          <a:bodyPr>
            <a:normAutofit/>
          </a:bodyPr>
          <a:lstStyle/>
          <a:p>
            <a:r>
              <a:rPr lang="fr-BE" dirty="0">
                <a:solidFill>
                  <a:srgbClr val="0070C0"/>
                </a:solidFill>
              </a:rPr>
              <a:t>Sécurité des travailleurs</a:t>
            </a:r>
          </a:p>
        </p:txBody>
      </p:sp>
      <p:sp>
        <p:nvSpPr>
          <p:cNvPr id="5" name="Rectangle 4">
            <a:extLst>
              <a:ext uri="{FF2B5EF4-FFF2-40B4-BE49-F238E27FC236}">
                <a16:creationId xmlns:a16="http://schemas.microsoft.com/office/drawing/2014/main" id="{67B0B327-BE67-4653-A29E-D3F16DED5898}"/>
              </a:ext>
            </a:extLst>
          </p:cNvPr>
          <p:cNvSpPr/>
          <p:nvPr/>
        </p:nvSpPr>
        <p:spPr>
          <a:xfrm>
            <a:off x="534989" y="1723697"/>
            <a:ext cx="9439328" cy="3970318"/>
          </a:xfrm>
          <a:prstGeom prst="rect">
            <a:avLst/>
          </a:prstGeom>
        </p:spPr>
        <p:txBody>
          <a:bodyPr wrap="square">
            <a:spAutoFit/>
          </a:bodyPr>
          <a:lstStyle/>
          <a:p>
            <a:pPr algn="just"/>
            <a:r>
              <a:rPr lang="fr-BE" dirty="0"/>
              <a:t>L’AR du 12 décembre 2001 concernant les Titres-Services impose que l’entreprise s’engage à ne pas faire prester des travaux dans un environnement présentant des dangers et des risques inacceptables pour les travailleurs ou dans un environnement où les travailleurs risqueraient d’être victimes d’abus ou de traitements discriminatoires.</a:t>
            </a:r>
          </a:p>
          <a:p>
            <a:pPr algn="just"/>
            <a:endParaRPr lang="fr-BE" dirty="0"/>
          </a:p>
          <a:p>
            <a:pPr algn="just"/>
            <a:r>
              <a:rPr lang="fr-BE" dirty="0"/>
              <a:t>Certaines </a:t>
            </a:r>
            <a:r>
              <a:rPr lang="fr-BE" dirty="0">
                <a:solidFill>
                  <a:srgbClr val="FF0000"/>
                </a:solidFill>
              </a:rPr>
              <a:t>instructions</a:t>
            </a:r>
            <a:r>
              <a:rPr lang="fr-BE" dirty="0"/>
              <a:t> sont </a:t>
            </a:r>
            <a:r>
              <a:rPr lang="fr-BE" dirty="0">
                <a:solidFill>
                  <a:srgbClr val="FF0000"/>
                </a:solidFill>
              </a:rPr>
              <a:t>nécessaires</a:t>
            </a:r>
            <a:r>
              <a:rPr lang="fr-BE" dirty="0"/>
              <a:t> pour tenir compte de la sécurité du travailleur, mais aussi de celle de l’utilisateur et de sa famille.</a:t>
            </a:r>
          </a:p>
          <a:p>
            <a:pPr algn="just"/>
            <a:endParaRPr lang="fr-BE" dirty="0"/>
          </a:p>
          <a:p>
            <a:pPr algn="just"/>
            <a:r>
              <a:rPr lang="fr-BE" dirty="0"/>
              <a:t>Ces mesures se basent sur les avis du Conseil national de Sécurité des 13 et 17 mars 2020 ainsi que sur les directives établies par l’Agence Soins et Santé et sur l’arrêté ministériel du 8 mai 2020.</a:t>
            </a:r>
          </a:p>
        </p:txBody>
      </p:sp>
    </p:spTree>
    <p:extLst>
      <p:ext uri="{BB962C8B-B14F-4D97-AF65-F5344CB8AC3E}">
        <p14:creationId xmlns:p14="http://schemas.microsoft.com/office/powerpoint/2010/main" val="3099789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05C9AD-9DE9-4AE1-BEDE-70A84115890E}"/>
              </a:ext>
            </a:extLst>
          </p:cNvPr>
          <p:cNvSpPr>
            <a:spLocks noGrp="1"/>
          </p:cNvSpPr>
          <p:nvPr>
            <p:ph type="title"/>
          </p:nvPr>
        </p:nvSpPr>
        <p:spPr/>
        <p:txBody>
          <a:bodyPr>
            <a:normAutofit fontScale="90000"/>
          </a:bodyPr>
          <a:lstStyle/>
          <a:p>
            <a:r>
              <a:rPr lang="fr-BE" dirty="0">
                <a:solidFill>
                  <a:srgbClr val="0070C0"/>
                </a:solidFill>
              </a:rPr>
              <a:t>Equipement de protection individuel</a:t>
            </a:r>
          </a:p>
        </p:txBody>
      </p:sp>
      <p:sp>
        <p:nvSpPr>
          <p:cNvPr id="3" name="Espace réservé du contenu 2">
            <a:extLst>
              <a:ext uri="{FF2B5EF4-FFF2-40B4-BE49-F238E27FC236}">
                <a16:creationId xmlns:a16="http://schemas.microsoft.com/office/drawing/2014/main" id="{C53798BE-14A1-42E2-B207-E842494C7D6D}"/>
              </a:ext>
            </a:extLst>
          </p:cNvPr>
          <p:cNvSpPr>
            <a:spLocks noGrp="1"/>
          </p:cNvSpPr>
          <p:nvPr>
            <p:ph idx="1"/>
          </p:nvPr>
        </p:nvSpPr>
        <p:spPr/>
        <p:txBody>
          <a:bodyPr>
            <a:normAutofit fontScale="85000" lnSpcReduction="20000"/>
          </a:bodyPr>
          <a:lstStyle/>
          <a:p>
            <a:pPr marL="0" indent="0" algn="just">
              <a:buNone/>
            </a:pPr>
            <a:r>
              <a:rPr lang="fr-BE" dirty="0"/>
              <a:t>Un équipement de protection individuelle (EPI) est un dispositif ou moyen destiné à être porté ou tenu par une personne en vue de la protéger contre un ou plusieurs risques susceptibles de menacer sa sécurité ou sa santé.</a:t>
            </a:r>
          </a:p>
          <a:p>
            <a:pPr marL="0" indent="0" algn="just">
              <a:buNone/>
            </a:pPr>
            <a:endParaRPr lang="fr-BE" dirty="0"/>
          </a:p>
          <a:p>
            <a:pPr marL="0" indent="0">
              <a:buNone/>
            </a:pPr>
            <a:r>
              <a:rPr lang="fr-BE" dirty="0"/>
              <a:t>L’employeur doit rechercher </a:t>
            </a:r>
            <a:r>
              <a:rPr lang="fr-BE" dirty="0">
                <a:solidFill>
                  <a:srgbClr val="FF0000"/>
                </a:solidFill>
              </a:rPr>
              <a:t>tous les moyens </a:t>
            </a:r>
            <a:r>
              <a:rPr lang="fr-BE" dirty="0"/>
              <a:t>permettant d’assurer la sécurité de ses salariés en : </a:t>
            </a:r>
          </a:p>
          <a:p>
            <a:pPr marL="0" indent="0">
              <a:buNone/>
            </a:pPr>
            <a:r>
              <a:rPr lang="fr-BE" dirty="0"/>
              <a:t>	</a:t>
            </a:r>
            <a:br>
              <a:rPr lang="fr-BE" dirty="0"/>
            </a:br>
            <a:r>
              <a:rPr lang="fr-BE" dirty="0"/>
              <a:t>1. Supprimant ou réduisant les risques à la source</a:t>
            </a:r>
            <a:br>
              <a:rPr lang="fr-BE" dirty="0"/>
            </a:br>
            <a:r>
              <a:rPr lang="fr-BE" dirty="0"/>
              <a:t>2. Mettant en place des mesures de protection collective</a:t>
            </a:r>
            <a:br>
              <a:rPr lang="fr-BE" dirty="0"/>
            </a:br>
            <a:r>
              <a:rPr lang="fr-BE" dirty="0"/>
              <a:t>3. Donnant des consignes appropriées aux salariés</a:t>
            </a:r>
          </a:p>
          <a:p>
            <a:endParaRPr lang="fr-BE" dirty="0"/>
          </a:p>
        </p:txBody>
      </p:sp>
      <p:sp>
        <p:nvSpPr>
          <p:cNvPr id="4" name="Espace réservé du numéro de diapositive 3">
            <a:extLst>
              <a:ext uri="{FF2B5EF4-FFF2-40B4-BE49-F238E27FC236}">
                <a16:creationId xmlns:a16="http://schemas.microsoft.com/office/drawing/2014/main" id="{C856626E-41DB-4D34-929A-7C874510B1D6}"/>
              </a:ext>
            </a:extLst>
          </p:cNvPr>
          <p:cNvSpPr>
            <a:spLocks noGrp="1"/>
          </p:cNvSpPr>
          <p:nvPr>
            <p:ph type="sldNum" sz="quarter" idx="12"/>
          </p:nvPr>
        </p:nvSpPr>
        <p:spPr/>
        <p:txBody>
          <a:bodyPr/>
          <a:lstStyle/>
          <a:p>
            <a:fld id="{96FCE88B-6D4D-1947-A8C4-AD40281CD6D2}" type="slidenum">
              <a:rPr lang="fr-FR" smtClean="0"/>
              <a:t>18</a:t>
            </a:fld>
            <a:endParaRPr lang="fr-FR"/>
          </a:p>
        </p:txBody>
      </p:sp>
    </p:spTree>
    <p:extLst>
      <p:ext uri="{BB962C8B-B14F-4D97-AF65-F5344CB8AC3E}">
        <p14:creationId xmlns:p14="http://schemas.microsoft.com/office/powerpoint/2010/main" val="3253583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05C9AD-9DE9-4AE1-BEDE-70A84115890E}"/>
              </a:ext>
            </a:extLst>
          </p:cNvPr>
          <p:cNvSpPr>
            <a:spLocks noGrp="1"/>
          </p:cNvSpPr>
          <p:nvPr>
            <p:ph type="title"/>
          </p:nvPr>
        </p:nvSpPr>
        <p:spPr/>
        <p:txBody>
          <a:bodyPr>
            <a:normAutofit fontScale="90000"/>
          </a:bodyPr>
          <a:lstStyle/>
          <a:p>
            <a:r>
              <a:rPr lang="fr-BE" dirty="0">
                <a:solidFill>
                  <a:srgbClr val="0070C0"/>
                </a:solidFill>
              </a:rPr>
              <a:t>Equipement de protection individuel</a:t>
            </a:r>
          </a:p>
        </p:txBody>
      </p:sp>
      <p:sp>
        <p:nvSpPr>
          <p:cNvPr id="3" name="Espace réservé du contenu 2">
            <a:extLst>
              <a:ext uri="{FF2B5EF4-FFF2-40B4-BE49-F238E27FC236}">
                <a16:creationId xmlns:a16="http://schemas.microsoft.com/office/drawing/2014/main" id="{C53798BE-14A1-42E2-B207-E842494C7D6D}"/>
              </a:ext>
            </a:extLst>
          </p:cNvPr>
          <p:cNvSpPr>
            <a:spLocks noGrp="1"/>
          </p:cNvSpPr>
          <p:nvPr>
            <p:ph idx="1"/>
          </p:nvPr>
        </p:nvSpPr>
        <p:spPr>
          <a:xfrm>
            <a:off x="336331" y="1764666"/>
            <a:ext cx="10163503" cy="2765293"/>
          </a:xfrm>
        </p:spPr>
        <p:txBody>
          <a:bodyPr>
            <a:normAutofit/>
          </a:bodyPr>
          <a:lstStyle/>
          <a:p>
            <a:r>
              <a:rPr lang="fr-BE" dirty="0"/>
              <a:t>Vêtements professionnels en suffisance : tee-shirt, tablier,… régulièrement lavés et désinfectés par l’EA</a:t>
            </a:r>
          </a:p>
          <a:p>
            <a:r>
              <a:rPr lang="fr-BE" dirty="0"/>
              <a:t>Chaussures : * pour les AM </a:t>
            </a:r>
          </a:p>
          <a:p>
            <a:pPr marL="2607183" lvl="5" indent="0">
              <a:buNone/>
            </a:pPr>
            <a:r>
              <a:rPr lang="fr-BE" sz="3600" dirty="0"/>
              <a:t>  * pas obligatoire pour les repasseuses</a:t>
            </a:r>
          </a:p>
          <a:p>
            <a:pPr marL="2607183" lvl="5" indent="0">
              <a:buNone/>
            </a:pPr>
            <a:endParaRPr lang="fr-BE" sz="3600" dirty="0"/>
          </a:p>
          <a:p>
            <a:pPr marL="2607183" lvl="5" indent="0">
              <a:buNone/>
            </a:pPr>
            <a:endParaRPr lang="fr-BE" sz="3600" dirty="0"/>
          </a:p>
          <a:p>
            <a:pPr marL="2607183" lvl="5" indent="0">
              <a:buNone/>
            </a:pPr>
            <a:endParaRPr lang="fr-BE" sz="3600" dirty="0"/>
          </a:p>
          <a:p>
            <a:pPr marL="2607183" lvl="5" indent="0">
              <a:buNone/>
            </a:pPr>
            <a:endParaRPr lang="fr-BE" sz="3600" dirty="0"/>
          </a:p>
          <a:p>
            <a:pPr marL="2607183" lvl="5" indent="0">
              <a:buNone/>
            </a:pPr>
            <a:endParaRPr lang="fr-BE" sz="3600" dirty="0"/>
          </a:p>
          <a:p>
            <a:pPr lvl="5"/>
            <a:endParaRPr lang="fr-BE" dirty="0"/>
          </a:p>
        </p:txBody>
      </p:sp>
      <p:sp>
        <p:nvSpPr>
          <p:cNvPr id="4" name="Espace réservé du numéro de diapositive 3">
            <a:extLst>
              <a:ext uri="{FF2B5EF4-FFF2-40B4-BE49-F238E27FC236}">
                <a16:creationId xmlns:a16="http://schemas.microsoft.com/office/drawing/2014/main" id="{C856626E-41DB-4D34-929A-7C874510B1D6}"/>
              </a:ext>
            </a:extLst>
          </p:cNvPr>
          <p:cNvSpPr>
            <a:spLocks noGrp="1"/>
          </p:cNvSpPr>
          <p:nvPr>
            <p:ph type="sldNum" sz="quarter" idx="12"/>
          </p:nvPr>
        </p:nvSpPr>
        <p:spPr/>
        <p:txBody>
          <a:bodyPr/>
          <a:lstStyle/>
          <a:p>
            <a:fld id="{96FCE88B-6D4D-1947-A8C4-AD40281CD6D2}" type="slidenum">
              <a:rPr lang="fr-FR" smtClean="0"/>
              <a:t>19</a:t>
            </a:fld>
            <a:endParaRPr lang="fr-FR"/>
          </a:p>
        </p:txBody>
      </p:sp>
      <p:sp>
        <p:nvSpPr>
          <p:cNvPr id="5" name="Espace réservé du contenu 2">
            <a:extLst>
              <a:ext uri="{FF2B5EF4-FFF2-40B4-BE49-F238E27FC236}">
                <a16:creationId xmlns:a16="http://schemas.microsoft.com/office/drawing/2014/main" id="{88939313-9FE0-4D40-9C7D-C101E9FD3FF5}"/>
              </a:ext>
            </a:extLst>
          </p:cNvPr>
          <p:cNvSpPr txBox="1">
            <a:spLocks/>
          </p:cNvSpPr>
          <p:nvPr/>
        </p:nvSpPr>
        <p:spPr>
          <a:xfrm>
            <a:off x="262567" y="4371389"/>
            <a:ext cx="10163503" cy="2765293"/>
          </a:xfrm>
          <a:prstGeom prst="rect">
            <a:avLst/>
          </a:prstGeom>
        </p:spPr>
        <p:txBody>
          <a:bodyPr vert="horz" lIns="104287" tIns="52144" rIns="104287" bIns="52144" rtlCol="0">
            <a:normAutofit lnSpcReduction="10000"/>
          </a:bodyPr>
          <a:lstStyle>
            <a:lvl1pPr marL="391077" indent="-391077" algn="l" defTabSz="521437" rtl="0" eaLnBrk="1" latinLnBrk="0" hangingPunct="1">
              <a:spcBef>
                <a:spcPct val="20000"/>
              </a:spcBef>
              <a:buSzPct val="100000"/>
              <a:buFontTx/>
              <a:buBlip>
                <a:blip r:embed="rId2"/>
              </a:buBlip>
              <a:defRPr sz="3600" kern="1200">
                <a:solidFill>
                  <a:schemeClr val="tx1"/>
                </a:solidFill>
                <a:latin typeface="+mn-lt"/>
                <a:ea typeface="+mn-ea"/>
                <a:cs typeface="+mn-cs"/>
              </a:defRPr>
            </a:lvl1pPr>
            <a:lvl2pPr marL="847334" indent="-325898" algn="l" defTabSz="521437" rtl="0" eaLnBrk="1" latinLnBrk="0" hangingPunct="1">
              <a:spcBef>
                <a:spcPct val="20000"/>
              </a:spcBef>
              <a:buSzPct val="100000"/>
              <a:buFontTx/>
              <a:buBlip>
                <a:blip r:embed="rId3"/>
              </a:buBlip>
              <a:defRPr sz="3200" kern="1200">
                <a:solidFill>
                  <a:schemeClr val="tx1"/>
                </a:solidFill>
                <a:latin typeface="+mn-lt"/>
                <a:ea typeface="+mn-ea"/>
                <a:cs typeface="+mn-cs"/>
              </a:defRPr>
            </a:lvl2pPr>
            <a:lvl3pPr marL="1303592" indent="-260718" algn="l" defTabSz="521437" rtl="0" eaLnBrk="1" latinLnBrk="0" hangingPunct="1">
              <a:spcBef>
                <a:spcPct val="20000"/>
              </a:spcBef>
              <a:buSzPct val="100000"/>
              <a:buFontTx/>
              <a:buBlip>
                <a:blip r:embed="rId4"/>
              </a:buBlip>
              <a:defRPr sz="2700" kern="1200">
                <a:solidFill>
                  <a:schemeClr val="tx1"/>
                </a:solidFill>
                <a:latin typeface="+mn-lt"/>
                <a:ea typeface="+mn-ea"/>
                <a:cs typeface="+mn-cs"/>
              </a:defRPr>
            </a:lvl3pPr>
            <a:lvl4pPr marL="1825028" indent="-260718" algn="l" defTabSz="521437" rtl="0" eaLnBrk="1" latinLnBrk="0" hangingPunct="1">
              <a:spcBef>
                <a:spcPct val="20000"/>
              </a:spcBef>
              <a:buSzPct val="100000"/>
              <a:buFontTx/>
              <a:buBlip>
                <a:blip r:embed="rId5"/>
              </a:buBlip>
              <a:defRPr sz="2300" kern="1200">
                <a:solidFill>
                  <a:schemeClr val="tx1"/>
                </a:solidFill>
                <a:latin typeface="+mn-lt"/>
                <a:ea typeface="+mn-ea"/>
                <a:cs typeface="+mn-cs"/>
              </a:defRPr>
            </a:lvl4pPr>
            <a:lvl5pPr marL="2346465" indent="-260718" algn="l" defTabSz="521437" rtl="0" eaLnBrk="1" latinLnBrk="0" hangingPunct="1">
              <a:spcBef>
                <a:spcPct val="20000"/>
              </a:spcBef>
              <a:buSzPct val="100000"/>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BE" dirty="0"/>
              <a:t>Gant : Attention pas pour les repasseuses !</a:t>
            </a:r>
          </a:p>
          <a:p>
            <a:r>
              <a:rPr lang="fr-BE" dirty="0"/>
              <a:t>Masque : considéré comme EPI par certains mais pas pour d’autres il n’en reste pas moins indispensable lorsque la distanciation sociale est difficile (minimum 1,5 mètre).</a:t>
            </a:r>
          </a:p>
          <a:p>
            <a:pPr marL="2607183" lvl="5" indent="0">
              <a:buFont typeface="Arial"/>
              <a:buNone/>
            </a:pPr>
            <a:endParaRPr lang="fr-BE" sz="3600" dirty="0"/>
          </a:p>
          <a:p>
            <a:pPr marL="2607183" lvl="5" indent="0">
              <a:buFont typeface="Arial"/>
              <a:buNone/>
            </a:pPr>
            <a:endParaRPr lang="fr-BE" sz="3600" dirty="0"/>
          </a:p>
          <a:p>
            <a:pPr marL="2607183" lvl="5" indent="0">
              <a:buFont typeface="Arial"/>
              <a:buNone/>
            </a:pPr>
            <a:endParaRPr lang="fr-BE" sz="3600" dirty="0"/>
          </a:p>
          <a:p>
            <a:pPr marL="2607183" lvl="5" indent="0">
              <a:buFont typeface="Arial"/>
              <a:buNone/>
            </a:pPr>
            <a:endParaRPr lang="fr-BE" sz="3600" dirty="0"/>
          </a:p>
          <a:p>
            <a:pPr marL="2607183" lvl="5" indent="0">
              <a:buFont typeface="Arial"/>
              <a:buNone/>
            </a:pPr>
            <a:endParaRPr lang="fr-BE" sz="3600" dirty="0"/>
          </a:p>
          <a:p>
            <a:pPr lvl="5"/>
            <a:endParaRPr lang="fr-BE" dirty="0"/>
          </a:p>
        </p:txBody>
      </p:sp>
    </p:spTree>
    <p:extLst>
      <p:ext uri="{BB962C8B-B14F-4D97-AF65-F5344CB8AC3E}">
        <p14:creationId xmlns:p14="http://schemas.microsoft.com/office/powerpoint/2010/main" val="163545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9462" y="2276401"/>
            <a:ext cx="7591186" cy="3505692"/>
          </a:xfrm>
        </p:spPr>
        <p:txBody>
          <a:bodyPr/>
          <a:lstStyle/>
          <a:p>
            <a:r>
              <a:rPr lang="fr-BE" sz="3200" dirty="0">
                <a:solidFill>
                  <a:srgbClr val="7030A0"/>
                </a:solidFill>
              </a:rPr>
              <a:t>Formation à destination des responsables des entreprises agréées</a:t>
            </a:r>
            <a:r>
              <a:rPr lang="fr-BE" sz="3200" dirty="0"/>
              <a:t> </a:t>
            </a:r>
            <a:br>
              <a:rPr lang="fr-BE" dirty="0"/>
            </a:br>
            <a:endParaRPr lang="fr-FR" dirty="0"/>
          </a:p>
        </p:txBody>
      </p:sp>
      <p:sp>
        <p:nvSpPr>
          <p:cNvPr id="3" name="Espace réservé du texte 2"/>
          <p:cNvSpPr>
            <a:spLocks noGrp="1"/>
          </p:cNvSpPr>
          <p:nvPr>
            <p:ph type="body" idx="1"/>
          </p:nvPr>
        </p:nvSpPr>
        <p:spPr/>
        <p:txBody>
          <a:bodyPr/>
          <a:lstStyle/>
          <a:p>
            <a:r>
              <a:rPr lang="fr-FR" dirty="0"/>
              <a:t>1</a:t>
            </a:r>
          </a:p>
        </p:txBody>
      </p:sp>
      <p:sp>
        <p:nvSpPr>
          <p:cNvPr id="4" name="Espace réservé du numéro de diapositive 3"/>
          <p:cNvSpPr>
            <a:spLocks noGrp="1"/>
          </p:cNvSpPr>
          <p:nvPr>
            <p:ph type="sldNum" sz="quarter" idx="12"/>
          </p:nvPr>
        </p:nvSpPr>
        <p:spPr>
          <a:xfrm>
            <a:off x="8194622" y="7160198"/>
            <a:ext cx="2494016" cy="402652"/>
          </a:xfrm>
        </p:spPr>
        <p:txBody>
          <a:bodyPr/>
          <a:lstStyle/>
          <a:p>
            <a:fld id="{96FCE88B-6D4D-1947-A8C4-AD40281CD6D2}" type="slidenum">
              <a:rPr lang="fr-FR" smtClean="0"/>
              <a:t>2</a:t>
            </a:fld>
            <a:endParaRPr lang="fr-FR"/>
          </a:p>
        </p:txBody>
      </p:sp>
    </p:spTree>
    <p:extLst>
      <p:ext uri="{BB962C8B-B14F-4D97-AF65-F5344CB8AC3E}">
        <p14:creationId xmlns:p14="http://schemas.microsoft.com/office/powerpoint/2010/main" val="1334267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B84646-2EF6-4CBE-9555-85F8AD7FEDBC}"/>
              </a:ext>
            </a:extLst>
          </p:cNvPr>
          <p:cNvSpPr>
            <a:spLocks noGrp="1"/>
          </p:cNvSpPr>
          <p:nvPr>
            <p:ph type="title"/>
          </p:nvPr>
        </p:nvSpPr>
        <p:spPr/>
        <p:txBody>
          <a:bodyPr>
            <a:normAutofit fontScale="90000"/>
          </a:bodyPr>
          <a:lstStyle/>
          <a:p>
            <a:r>
              <a:rPr lang="fr-BE" dirty="0"/>
              <a:t>Comment mettre et enlever votre masque correctement ?</a:t>
            </a:r>
          </a:p>
        </p:txBody>
      </p:sp>
      <p:sp>
        <p:nvSpPr>
          <p:cNvPr id="3" name="Espace réservé du contenu 2">
            <a:extLst>
              <a:ext uri="{FF2B5EF4-FFF2-40B4-BE49-F238E27FC236}">
                <a16:creationId xmlns:a16="http://schemas.microsoft.com/office/drawing/2014/main" id="{98972510-0ECF-45F5-ABC0-BA8846B2DD7D}"/>
              </a:ext>
            </a:extLst>
          </p:cNvPr>
          <p:cNvSpPr>
            <a:spLocks noGrp="1"/>
          </p:cNvSpPr>
          <p:nvPr>
            <p:ph idx="1"/>
          </p:nvPr>
        </p:nvSpPr>
        <p:spPr>
          <a:xfrm>
            <a:off x="534432" y="2186152"/>
            <a:ext cx="9619774" cy="4569645"/>
          </a:xfrm>
        </p:spPr>
        <p:txBody>
          <a:bodyPr/>
          <a:lstStyle/>
          <a:p>
            <a:r>
              <a:rPr lang="fr-BE" dirty="0">
                <a:hlinkClick r:id="rId2"/>
              </a:rPr>
              <a:t>https://www.youtube.com/watch?v=GzzSVDmcUX4&amp;feature=youtu.be</a:t>
            </a:r>
            <a:endParaRPr lang="fr-BE" dirty="0"/>
          </a:p>
          <a:p>
            <a:endParaRPr lang="fr-BE" dirty="0"/>
          </a:p>
          <a:p>
            <a:r>
              <a:rPr lang="fr-BE" dirty="0">
                <a:hlinkClick r:id="rId3"/>
              </a:rPr>
              <a:t>https://www.youtube.com/watch?v=AfIHIcUHWMU&amp;feature=youtu.be</a:t>
            </a:r>
            <a:endParaRPr lang="fr-BE" dirty="0"/>
          </a:p>
          <a:p>
            <a:endParaRPr lang="fr-BE" dirty="0"/>
          </a:p>
        </p:txBody>
      </p:sp>
      <p:sp>
        <p:nvSpPr>
          <p:cNvPr id="4" name="Espace réservé du numéro de diapositive 3">
            <a:extLst>
              <a:ext uri="{FF2B5EF4-FFF2-40B4-BE49-F238E27FC236}">
                <a16:creationId xmlns:a16="http://schemas.microsoft.com/office/drawing/2014/main" id="{D87E90EA-683A-4B7B-A8FB-79C4A9E5B86E}"/>
              </a:ext>
            </a:extLst>
          </p:cNvPr>
          <p:cNvSpPr>
            <a:spLocks noGrp="1"/>
          </p:cNvSpPr>
          <p:nvPr>
            <p:ph type="sldNum" sz="quarter" idx="12"/>
          </p:nvPr>
        </p:nvSpPr>
        <p:spPr/>
        <p:txBody>
          <a:bodyPr/>
          <a:lstStyle/>
          <a:p>
            <a:fld id="{96FCE88B-6D4D-1947-A8C4-AD40281CD6D2}" type="slidenum">
              <a:rPr lang="fr-FR" smtClean="0"/>
              <a:t>20</a:t>
            </a:fld>
            <a:endParaRPr lang="fr-FR"/>
          </a:p>
        </p:txBody>
      </p:sp>
    </p:spTree>
    <p:extLst>
      <p:ext uri="{BB962C8B-B14F-4D97-AF65-F5344CB8AC3E}">
        <p14:creationId xmlns:p14="http://schemas.microsoft.com/office/powerpoint/2010/main" val="339708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4D2A9B-BE4B-445C-8519-4483CD674BA1}"/>
              </a:ext>
            </a:extLst>
          </p:cNvPr>
          <p:cNvSpPr>
            <a:spLocks noGrp="1"/>
          </p:cNvSpPr>
          <p:nvPr>
            <p:ph type="title"/>
          </p:nvPr>
        </p:nvSpPr>
        <p:spPr/>
        <p:txBody>
          <a:bodyPr>
            <a:normAutofit fontScale="90000"/>
          </a:bodyPr>
          <a:lstStyle/>
          <a:p>
            <a:r>
              <a:rPr lang="fr-BE" dirty="0">
                <a:solidFill>
                  <a:srgbClr val="0070C0"/>
                </a:solidFill>
              </a:rPr>
              <a:t>Comment se laver les mains et </a:t>
            </a:r>
            <a:br>
              <a:rPr lang="fr-BE" dirty="0">
                <a:solidFill>
                  <a:srgbClr val="0070C0"/>
                </a:solidFill>
              </a:rPr>
            </a:br>
            <a:r>
              <a:rPr lang="fr-BE" dirty="0">
                <a:solidFill>
                  <a:srgbClr val="0070C0"/>
                </a:solidFill>
              </a:rPr>
              <a:t>mettre vos gants ?</a:t>
            </a:r>
          </a:p>
        </p:txBody>
      </p:sp>
      <p:sp>
        <p:nvSpPr>
          <p:cNvPr id="3" name="Espace réservé du contenu 2">
            <a:extLst>
              <a:ext uri="{FF2B5EF4-FFF2-40B4-BE49-F238E27FC236}">
                <a16:creationId xmlns:a16="http://schemas.microsoft.com/office/drawing/2014/main" id="{06B51C48-9A67-4279-B1D5-5BA77DDC47C2}"/>
              </a:ext>
            </a:extLst>
          </p:cNvPr>
          <p:cNvSpPr>
            <a:spLocks noGrp="1"/>
          </p:cNvSpPr>
          <p:nvPr>
            <p:ph idx="1"/>
          </p:nvPr>
        </p:nvSpPr>
        <p:spPr>
          <a:xfrm>
            <a:off x="534432" y="1764666"/>
            <a:ext cx="9619774" cy="1430479"/>
          </a:xfrm>
        </p:spPr>
        <p:txBody>
          <a:bodyPr/>
          <a:lstStyle/>
          <a:p>
            <a:r>
              <a:rPr lang="fr-BE" dirty="0">
                <a:hlinkClick r:id="rId2"/>
              </a:rPr>
              <a:t>https://www.youtube.com/watch?v=jx8LDV0UQqY&amp;feature=youtu.be</a:t>
            </a:r>
            <a:endParaRPr lang="fr-BE" dirty="0"/>
          </a:p>
          <a:p>
            <a:endParaRPr lang="fr-BE" dirty="0"/>
          </a:p>
          <a:p>
            <a:pPr marL="0" indent="0">
              <a:buNone/>
            </a:pPr>
            <a:endParaRPr lang="fr-BE" dirty="0"/>
          </a:p>
        </p:txBody>
      </p:sp>
      <p:sp>
        <p:nvSpPr>
          <p:cNvPr id="4" name="Espace réservé du numéro de diapositive 3">
            <a:extLst>
              <a:ext uri="{FF2B5EF4-FFF2-40B4-BE49-F238E27FC236}">
                <a16:creationId xmlns:a16="http://schemas.microsoft.com/office/drawing/2014/main" id="{9F4464A1-FE7C-4AD2-9AB6-84E7F9E673E4}"/>
              </a:ext>
            </a:extLst>
          </p:cNvPr>
          <p:cNvSpPr>
            <a:spLocks noGrp="1"/>
          </p:cNvSpPr>
          <p:nvPr>
            <p:ph type="sldNum" sz="quarter" idx="12"/>
          </p:nvPr>
        </p:nvSpPr>
        <p:spPr/>
        <p:txBody>
          <a:bodyPr/>
          <a:lstStyle/>
          <a:p>
            <a:fld id="{96FCE88B-6D4D-1947-A8C4-AD40281CD6D2}" type="slidenum">
              <a:rPr lang="fr-FR" smtClean="0"/>
              <a:t>21</a:t>
            </a:fld>
            <a:endParaRPr lang="fr-FR"/>
          </a:p>
        </p:txBody>
      </p:sp>
      <p:sp>
        <p:nvSpPr>
          <p:cNvPr id="5" name="Titre 1">
            <a:extLst>
              <a:ext uri="{FF2B5EF4-FFF2-40B4-BE49-F238E27FC236}">
                <a16:creationId xmlns:a16="http://schemas.microsoft.com/office/drawing/2014/main" id="{99E5E853-F102-49B2-A6F9-6527517D3422}"/>
              </a:ext>
            </a:extLst>
          </p:cNvPr>
          <p:cNvSpPr txBox="1">
            <a:spLocks/>
          </p:cNvSpPr>
          <p:nvPr/>
        </p:nvSpPr>
        <p:spPr>
          <a:xfrm>
            <a:off x="534432" y="3672019"/>
            <a:ext cx="9619774" cy="1260475"/>
          </a:xfrm>
          <a:prstGeom prst="rect">
            <a:avLst/>
          </a:prstGeom>
        </p:spPr>
        <p:txBody>
          <a:bodyPr vert="horz" lIns="104287" tIns="52144" rIns="104287" bIns="52144" rtlCol="0" anchor="ctr">
            <a:normAutofit fontScale="97500"/>
          </a:bodyPr>
          <a:lstStyle>
            <a:lvl1pPr algn="ctr" defTabSz="521437" rtl="0" eaLnBrk="1" latinLnBrk="0" hangingPunct="1">
              <a:spcBef>
                <a:spcPct val="0"/>
              </a:spcBef>
              <a:buNone/>
              <a:defRPr sz="5000" kern="1200">
                <a:solidFill>
                  <a:schemeClr val="tx1"/>
                </a:solidFill>
                <a:latin typeface="+mj-lt"/>
                <a:ea typeface="+mj-ea"/>
                <a:cs typeface="+mj-cs"/>
              </a:defRPr>
            </a:lvl1pPr>
          </a:lstStyle>
          <a:p>
            <a:r>
              <a:rPr lang="fr-BE" dirty="0">
                <a:solidFill>
                  <a:srgbClr val="0070C0"/>
                </a:solidFill>
              </a:rPr>
              <a:t>Comment enlever vos gants ?</a:t>
            </a:r>
          </a:p>
        </p:txBody>
      </p:sp>
      <p:sp>
        <p:nvSpPr>
          <p:cNvPr id="6" name="Espace réservé du contenu 2">
            <a:extLst>
              <a:ext uri="{FF2B5EF4-FFF2-40B4-BE49-F238E27FC236}">
                <a16:creationId xmlns:a16="http://schemas.microsoft.com/office/drawing/2014/main" id="{FBE717D5-C9E9-40C5-B018-E3F7FA291748}"/>
              </a:ext>
            </a:extLst>
          </p:cNvPr>
          <p:cNvSpPr txBox="1">
            <a:spLocks/>
          </p:cNvSpPr>
          <p:nvPr/>
        </p:nvSpPr>
        <p:spPr>
          <a:xfrm>
            <a:off x="534432" y="5133820"/>
            <a:ext cx="9619774" cy="1430479"/>
          </a:xfrm>
          <a:prstGeom prst="rect">
            <a:avLst/>
          </a:prstGeom>
        </p:spPr>
        <p:txBody>
          <a:bodyPr vert="horz" lIns="104287" tIns="52144" rIns="104287" bIns="52144" rtlCol="0">
            <a:normAutofit/>
          </a:bodyPr>
          <a:lstStyle>
            <a:lvl1pPr marL="391077" indent="-391077" algn="l" defTabSz="521437" rtl="0" eaLnBrk="1" latinLnBrk="0" hangingPunct="1">
              <a:spcBef>
                <a:spcPct val="20000"/>
              </a:spcBef>
              <a:buSzPct val="100000"/>
              <a:buFontTx/>
              <a:buBlip>
                <a:blip r:embed="rId3"/>
              </a:buBlip>
              <a:defRPr sz="3600" kern="1200">
                <a:solidFill>
                  <a:schemeClr val="tx1"/>
                </a:solidFill>
                <a:latin typeface="+mn-lt"/>
                <a:ea typeface="+mn-ea"/>
                <a:cs typeface="+mn-cs"/>
              </a:defRPr>
            </a:lvl1pPr>
            <a:lvl2pPr marL="847334" indent="-325898" algn="l" defTabSz="521437" rtl="0" eaLnBrk="1" latinLnBrk="0" hangingPunct="1">
              <a:spcBef>
                <a:spcPct val="20000"/>
              </a:spcBef>
              <a:buSzPct val="100000"/>
              <a:buFontTx/>
              <a:buBlip>
                <a:blip r:embed="rId4"/>
              </a:buBlip>
              <a:defRPr sz="3200" kern="1200">
                <a:solidFill>
                  <a:schemeClr val="tx1"/>
                </a:solidFill>
                <a:latin typeface="+mn-lt"/>
                <a:ea typeface="+mn-ea"/>
                <a:cs typeface="+mn-cs"/>
              </a:defRPr>
            </a:lvl2pPr>
            <a:lvl3pPr marL="1303592" indent="-260718" algn="l" defTabSz="521437" rtl="0" eaLnBrk="1" latinLnBrk="0" hangingPunct="1">
              <a:spcBef>
                <a:spcPct val="20000"/>
              </a:spcBef>
              <a:buSzPct val="100000"/>
              <a:buFontTx/>
              <a:buBlip>
                <a:blip r:embed="rId5"/>
              </a:buBlip>
              <a:defRPr sz="2700" kern="1200">
                <a:solidFill>
                  <a:schemeClr val="tx1"/>
                </a:solidFill>
                <a:latin typeface="+mn-lt"/>
                <a:ea typeface="+mn-ea"/>
                <a:cs typeface="+mn-cs"/>
              </a:defRPr>
            </a:lvl3pPr>
            <a:lvl4pPr marL="1825028" indent="-260718" algn="l" defTabSz="521437" rtl="0" eaLnBrk="1" latinLnBrk="0" hangingPunct="1">
              <a:spcBef>
                <a:spcPct val="20000"/>
              </a:spcBef>
              <a:buSzPct val="100000"/>
              <a:buFontTx/>
              <a:buBlip>
                <a:blip r:embed="rId6"/>
              </a:buBlip>
              <a:defRPr sz="2300" kern="1200">
                <a:solidFill>
                  <a:schemeClr val="tx1"/>
                </a:solidFill>
                <a:latin typeface="+mn-lt"/>
                <a:ea typeface="+mn-ea"/>
                <a:cs typeface="+mn-cs"/>
              </a:defRPr>
            </a:lvl4pPr>
            <a:lvl5pPr marL="2346465" indent="-260718" algn="l" defTabSz="521437" rtl="0" eaLnBrk="1" latinLnBrk="0" hangingPunct="1">
              <a:spcBef>
                <a:spcPct val="20000"/>
              </a:spcBef>
              <a:buSzPct val="100000"/>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BE" dirty="0">
                <a:hlinkClick r:id="rId7"/>
              </a:rPr>
              <a:t>https://www.youtube.com/watch?v=CTNynzhZSmk&amp;feature=youtu.be</a:t>
            </a:r>
            <a:endParaRPr lang="fr-BE" dirty="0"/>
          </a:p>
          <a:p>
            <a:endParaRPr lang="fr-BE" dirty="0"/>
          </a:p>
          <a:p>
            <a:pPr marL="0" indent="0">
              <a:buFontTx/>
              <a:buNone/>
            </a:pPr>
            <a:endParaRPr lang="fr-BE" dirty="0"/>
          </a:p>
        </p:txBody>
      </p:sp>
    </p:spTree>
    <p:extLst>
      <p:ext uri="{BB962C8B-B14F-4D97-AF65-F5344CB8AC3E}">
        <p14:creationId xmlns:p14="http://schemas.microsoft.com/office/powerpoint/2010/main" val="2143497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09ED857E-E278-4BE7-BBA7-E673487F1648}"/>
              </a:ext>
            </a:extLst>
          </p:cNvPr>
          <p:cNvSpPr>
            <a:spLocks noGrp="1"/>
          </p:cNvSpPr>
          <p:nvPr>
            <p:ph type="sldNum" sz="quarter" idx="12"/>
          </p:nvPr>
        </p:nvSpPr>
        <p:spPr/>
        <p:txBody>
          <a:bodyPr/>
          <a:lstStyle/>
          <a:p>
            <a:fld id="{96FCE88B-6D4D-1947-A8C4-AD40281CD6D2}" type="slidenum">
              <a:rPr lang="fr-FR" smtClean="0"/>
              <a:t>22</a:t>
            </a:fld>
            <a:endParaRPr lang="fr-FR"/>
          </a:p>
        </p:txBody>
      </p:sp>
      <p:sp>
        <p:nvSpPr>
          <p:cNvPr id="4" name="Titre 1">
            <a:extLst>
              <a:ext uri="{FF2B5EF4-FFF2-40B4-BE49-F238E27FC236}">
                <a16:creationId xmlns:a16="http://schemas.microsoft.com/office/drawing/2014/main" id="{CEC5C04E-DB7F-426C-A04E-F4386AAE0BAA}"/>
              </a:ext>
            </a:extLst>
          </p:cNvPr>
          <p:cNvSpPr>
            <a:spLocks noGrp="1"/>
          </p:cNvSpPr>
          <p:nvPr>
            <p:ph type="title"/>
          </p:nvPr>
        </p:nvSpPr>
        <p:spPr>
          <a:xfrm>
            <a:off x="534988" y="303213"/>
            <a:ext cx="9618662" cy="1260475"/>
          </a:xfrm>
        </p:spPr>
        <p:txBody>
          <a:bodyPr>
            <a:normAutofit/>
          </a:bodyPr>
          <a:lstStyle/>
          <a:p>
            <a:r>
              <a:rPr lang="fr-BE" dirty="0">
                <a:solidFill>
                  <a:srgbClr val="0070C0"/>
                </a:solidFill>
              </a:rPr>
              <a:t>Instructions pour les travailleurs</a:t>
            </a:r>
          </a:p>
        </p:txBody>
      </p:sp>
      <p:sp>
        <p:nvSpPr>
          <p:cNvPr id="5" name="Rectangle 4">
            <a:extLst>
              <a:ext uri="{FF2B5EF4-FFF2-40B4-BE49-F238E27FC236}">
                <a16:creationId xmlns:a16="http://schemas.microsoft.com/office/drawing/2014/main" id="{67B0B327-BE67-4653-A29E-D3F16DED5898}"/>
              </a:ext>
            </a:extLst>
          </p:cNvPr>
          <p:cNvSpPr/>
          <p:nvPr/>
        </p:nvSpPr>
        <p:spPr>
          <a:xfrm>
            <a:off x="534989" y="1723697"/>
            <a:ext cx="9439328" cy="4893647"/>
          </a:xfrm>
          <a:prstGeom prst="rect">
            <a:avLst/>
          </a:prstGeom>
        </p:spPr>
        <p:txBody>
          <a:bodyPr wrap="square">
            <a:spAutoFit/>
          </a:bodyPr>
          <a:lstStyle/>
          <a:p>
            <a:pPr marL="457200" indent="-457200" algn="just">
              <a:buAutoNum type="arabicPeriod"/>
            </a:pPr>
            <a:r>
              <a:rPr lang="fr-BE" sz="2600" dirty="0"/>
              <a:t>Le travailleur respecte la distanciation sociale : utilisateur dans une pièce différente si vraiment pas possible respect de la distance minimale de 1,5 m.</a:t>
            </a:r>
          </a:p>
          <a:p>
            <a:pPr marL="457200" indent="-457200" algn="just">
              <a:buAutoNum type="arabicPeriod"/>
            </a:pPr>
            <a:r>
              <a:rPr lang="fr-BE" sz="2600" dirty="0"/>
              <a:t>Le travailleur prend contact avec son entreprise au moindre doute concernant son </a:t>
            </a:r>
            <a:r>
              <a:rPr lang="fr-BE" sz="2600" dirty="0">
                <a:solidFill>
                  <a:srgbClr val="FF0000"/>
                </a:solidFill>
              </a:rPr>
              <a:t>état de santé </a:t>
            </a:r>
            <a:r>
              <a:rPr lang="fr-BE" sz="2600" dirty="0"/>
              <a:t>ou celle de l’un de ses utilisateurs</a:t>
            </a:r>
          </a:p>
          <a:p>
            <a:pPr marL="457200" indent="-457200" algn="just">
              <a:buAutoNum type="arabicPeriod"/>
            </a:pPr>
            <a:r>
              <a:rPr lang="fr-BE" sz="2600" dirty="0"/>
              <a:t>Si le travailleur ne se sent pas en </a:t>
            </a:r>
            <a:r>
              <a:rPr lang="fr-BE" sz="2600" dirty="0">
                <a:solidFill>
                  <a:srgbClr val="FF0000"/>
                </a:solidFill>
              </a:rPr>
              <a:t>sécurité</a:t>
            </a:r>
            <a:r>
              <a:rPr lang="fr-BE" sz="2600" dirty="0"/>
              <a:t> chez l’un de ses utilisateurs, il a le droit de quitter son lieu de travail après en avoir informé son entreprise qui prendra contact avec l’utilisateur concerné et lui rappellera les règles de sécurité à mettre en place</a:t>
            </a:r>
          </a:p>
          <a:p>
            <a:pPr marL="457200" indent="-457200" algn="just">
              <a:buAutoNum type="arabicPeriod"/>
            </a:pPr>
            <a:r>
              <a:rPr lang="fr-BE" sz="2600" dirty="0"/>
              <a:t>Les travailleurs qui présentent des </a:t>
            </a:r>
            <a:r>
              <a:rPr lang="fr-BE" sz="2600" dirty="0">
                <a:solidFill>
                  <a:srgbClr val="FF0000"/>
                </a:solidFill>
              </a:rPr>
              <a:t>symptômes</a:t>
            </a:r>
            <a:r>
              <a:rPr lang="fr-BE" sz="2600" dirty="0"/>
              <a:t> du Covid-19 doivent respecter rigoureusement les directives médicales</a:t>
            </a:r>
          </a:p>
        </p:txBody>
      </p:sp>
    </p:spTree>
    <p:extLst>
      <p:ext uri="{BB962C8B-B14F-4D97-AF65-F5344CB8AC3E}">
        <p14:creationId xmlns:p14="http://schemas.microsoft.com/office/powerpoint/2010/main" val="31529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D46E87CA-CD96-48E2-8339-0EF3C10F0A9C}"/>
              </a:ext>
            </a:extLst>
          </p:cNvPr>
          <p:cNvSpPr>
            <a:spLocks noGrp="1"/>
          </p:cNvSpPr>
          <p:nvPr>
            <p:ph type="sldNum" sz="quarter" idx="12"/>
          </p:nvPr>
        </p:nvSpPr>
        <p:spPr/>
        <p:txBody>
          <a:bodyPr/>
          <a:lstStyle/>
          <a:p>
            <a:fld id="{96FCE88B-6D4D-1947-A8C4-AD40281CD6D2}" type="slidenum">
              <a:rPr lang="fr-FR" smtClean="0"/>
              <a:t>23</a:t>
            </a:fld>
            <a:endParaRPr lang="fr-FR"/>
          </a:p>
        </p:txBody>
      </p:sp>
      <p:sp>
        <p:nvSpPr>
          <p:cNvPr id="4" name="Rectangle 3">
            <a:extLst>
              <a:ext uri="{FF2B5EF4-FFF2-40B4-BE49-F238E27FC236}">
                <a16:creationId xmlns:a16="http://schemas.microsoft.com/office/drawing/2014/main" id="{88F7291A-5831-4DBA-B6D8-5F4F4051394F}"/>
              </a:ext>
            </a:extLst>
          </p:cNvPr>
          <p:cNvSpPr/>
          <p:nvPr/>
        </p:nvSpPr>
        <p:spPr>
          <a:xfrm>
            <a:off x="534989" y="1723697"/>
            <a:ext cx="9439328" cy="5293757"/>
          </a:xfrm>
          <a:prstGeom prst="rect">
            <a:avLst/>
          </a:prstGeom>
        </p:spPr>
        <p:txBody>
          <a:bodyPr wrap="square">
            <a:spAutoFit/>
          </a:bodyPr>
          <a:lstStyle/>
          <a:p>
            <a:pPr marL="514350" indent="-514350" algn="just">
              <a:buFont typeface="+mj-lt"/>
              <a:buAutoNum type="arabicPeriod" startAt="5"/>
            </a:pPr>
            <a:r>
              <a:rPr lang="fr-BE" sz="2600" dirty="0"/>
              <a:t>Le travail doit être réalisé en toute sécurité et tant le travailleur que l’utilisateur </a:t>
            </a:r>
            <a:r>
              <a:rPr lang="fr-BE" sz="2600" dirty="0">
                <a:solidFill>
                  <a:srgbClr val="FF0000"/>
                </a:solidFill>
              </a:rPr>
              <a:t>adapte</a:t>
            </a:r>
            <a:r>
              <a:rPr lang="fr-BE" sz="2600" dirty="0"/>
              <a:t> son </a:t>
            </a:r>
            <a:r>
              <a:rPr lang="fr-BE" sz="2600" dirty="0">
                <a:solidFill>
                  <a:srgbClr val="FF0000"/>
                </a:solidFill>
              </a:rPr>
              <a:t>comportement</a:t>
            </a:r>
            <a:r>
              <a:rPr lang="fr-BE" sz="2600" dirty="0"/>
              <a:t> afin de minimiser les risques de contamination</a:t>
            </a:r>
          </a:p>
          <a:p>
            <a:pPr marL="514350" indent="-514350" algn="just">
              <a:buFont typeface="+mj-lt"/>
              <a:buAutoNum type="arabicPeriod" startAt="5"/>
            </a:pPr>
            <a:r>
              <a:rPr lang="fr-BE" sz="2600" dirty="0"/>
              <a:t>Lors de déplacements en transport en commun, le travailleur sera particulièrement respectueux des règles imposées par les sociétés de transport en commun.  Si les horaires ont été aménagé avec certains utilisateurs afin d’éviter les heures de pointe, le travailleur doit en </a:t>
            </a:r>
            <a:r>
              <a:rPr lang="fr-BE" sz="2600" dirty="0">
                <a:solidFill>
                  <a:srgbClr val="FF0000"/>
                </a:solidFill>
              </a:rPr>
              <a:t>informer</a:t>
            </a:r>
            <a:r>
              <a:rPr lang="fr-BE" sz="2600" dirty="0"/>
              <a:t> son entreprise</a:t>
            </a:r>
          </a:p>
          <a:p>
            <a:pPr marL="514350" indent="-514350" algn="just">
              <a:buFont typeface="+mj-lt"/>
              <a:buAutoNum type="arabicPeriod" startAt="5"/>
            </a:pPr>
            <a:r>
              <a:rPr lang="fr-BE" sz="2600" dirty="0"/>
              <a:t>Le travailleur a toujours sur lui des </a:t>
            </a:r>
            <a:r>
              <a:rPr lang="fr-BE" sz="2600" dirty="0">
                <a:solidFill>
                  <a:srgbClr val="FF0000"/>
                </a:solidFill>
              </a:rPr>
              <a:t>mouchoirs en papier </a:t>
            </a:r>
            <a:r>
              <a:rPr lang="fr-BE" sz="2600" dirty="0"/>
              <a:t>en suffisance.  Il se couvre le nez et la bouche avec un mouchoir lorsqu’il se mouche, tousse ou éternue.  Le mouchoir est jeté directement dans la poubelle et le travailleur se </a:t>
            </a:r>
            <a:r>
              <a:rPr lang="fr-BE" sz="2600" dirty="0">
                <a:solidFill>
                  <a:srgbClr val="FF0000"/>
                </a:solidFill>
              </a:rPr>
              <a:t>lave les mains </a:t>
            </a:r>
            <a:r>
              <a:rPr lang="fr-BE" sz="2600" dirty="0"/>
              <a:t>correctement.</a:t>
            </a:r>
          </a:p>
        </p:txBody>
      </p:sp>
    </p:spTree>
    <p:extLst>
      <p:ext uri="{BB962C8B-B14F-4D97-AF65-F5344CB8AC3E}">
        <p14:creationId xmlns:p14="http://schemas.microsoft.com/office/powerpoint/2010/main" val="1226672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4AB1A3-9D1A-4F80-8589-5245244A921B}"/>
              </a:ext>
            </a:extLst>
          </p:cNvPr>
          <p:cNvSpPr>
            <a:spLocks noGrp="1"/>
          </p:cNvSpPr>
          <p:nvPr>
            <p:ph type="title"/>
          </p:nvPr>
        </p:nvSpPr>
        <p:spPr>
          <a:xfrm>
            <a:off x="534432" y="2868019"/>
            <a:ext cx="9619774" cy="1260475"/>
          </a:xfrm>
        </p:spPr>
        <p:txBody>
          <a:bodyPr/>
          <a:lstStyle/>
          <a:p>
            <a:r>
              <a:rPr lang="fr-BE" dirty="0">
                <a:solidFill>
                  <a:srgbClr val="0070C0"/>
                </a:solidFill>
              </a:rPr>
              <a:t>Arrivée chez l’utilisateur</a:t>
            </a:r>
          </a:p>
        </p:txBody>
      </p:sp>
      <p:sp>
        <p:nvSpPr>
          <p:cNvPr id="3" name="Espace réservé du contenu 2">
            <a:extLst>
              <a:ext uri="{FF2B5EF4-FFF2-40B4-BE49-F238E27FC236}">
                <a16:creationId xmlns:a16="http://schemas.microsoft.com/office/drawing/2014/main" id="{5BF2A8A4-0F5D-4FCA-AE4B-B08C3BC409F2}"/>
              </a:ext>
            </a:extLst>
          </p:cNvPr>
          <p:cNvSpPr>
            <a:spLocks noGrp="1"/>
          </p:cNvSpPr>
          <p:nvPr>
            <p:ph idx="1"/>
          </p:nvPr>
        </p:nvSpPr>
        <p:spPr>
          <a:xfrm>
            <a:off x="534432" y="3983421"/>
            <a:ext cx="9619774" cy="3302610"/>
          </a:xfrm>
        </p:spPr>
        <p:txBody>
          <a:bodyPr>
            <a:normAutofit fontScale="47500" lnSpcReduction="20000"/>
          </a:bodyPr>
          <a:lstStyle/>
          <a:p>
            <a:pPr algn="just"/>
            <a:r>
              <a:rPr lang="fr-BE" sz="4400" dirty="0"/>
              <a:t>J’arrive avec le </a:t>
            </a:r>
            <a:r>
              <a:rPr lang="fr-BE" sz="4400" dirty="0">
                <a:solidFill>
                  <a:srgbClr val="FF0000"/>
                </a:solidFill>
              </a:rPr>
              <a:t>masque</a:t>
            </a:r>
            <a:r>
              <a:rPr lang="fr-BE" sz="4400" dirty="0"/>
              <a:t> – celui-ci pourra être retiré si le travailleur est seul dans la maison ou si l’utilisateur est dans une pièce différente du travailleur</a:t>
            </a:r>
          </a:p>
          <a:p>
            <a:pPr algn="just"/>
            <a:r>
              <a:rPr lang="fr-BE" sz="4400" dirty="0"/>
              <a:t>Je change de chaussures, je me lave les </a:t>
            </a:r>
            <a:r>
              <a:rPr lang="fr-BE" sz="4400" dirty="0">
                <a:solidFill>
                  <a:srgbClr val="FF0000"/>
                </a:solidFill>
              </a:rPr>
              <a:t>mains</a:t>
            </a:r>
            <a:r>
              <a:rPr lang="fr-BE" sz="4400" dirty="0"/>
              <a:t> et je mets mes gants</a:t>
            </a:r>
          </a:p>
          <a:p>
            <a:pPr algn="just"/>
            <a:r>
              <a:rPr lang="fr-BE" sz="4400" dirty="0"/>
              <a:t>Je fais le point sur la </a:t>
            </a:r>
            <a:r>
              <a:rPr lang="fr-BE" sz="4400" dirty="0">
                <a:solidFill>
                  <a:srgbClr val="FF0000"/>
                </a:solidFill>
              </a:rPr>
              <a:t>liste</a:t>
            </a:r>
            <a:r>
              <a:rPr lang="fr-BE" sz="4400" dirty="0"/>
              <a:t> des activités à réaliser et je classe ce qui est à </a:t>
            </a:r>
            <a:r>
              <a:rPr lang="fr-BE" sz="4400" dirty="0">
                <a:solidFill>
                  <a:srgbClr val="FF0000"/>
                </a:solidFill>
              </a:rPr>
              <a:t>nettoyer</a:t>
            </a:r>
            <a:r>
              <a:rPr lang="fr-BE" sz="4400" dirty="0"/>
              <a:t> (éliminer les salissures pour assurer l’hygiène, la propreté et l’esthétisme), à </a:t>
            </a:r>
            <a:r>
              <a:rPr lang="fr-BE" sz="4400" dirty="0">
                <a:solidFill>
                  <a:srgbClr val="FF0000"/>
                </a:solidFill>
              </a:rPr>
              <a:t>désinfecter</a:t>
            </a:r>
            <a:r>
              <a:rPr lang="fr-BE" sz="4400" dirty="0"/>
              <a:t> (éliminer les micro-organismes à l’aide d’un désinfectant) ou les deux.</a:t>
            </a:r>
          </a:p>
          <a:p>
            <a:pPr algn="just"/>
            <a:r>
              <a:rPr lang="fr-BE" sz="4400" dirty="0"/>
              <a:t>Je porte une attention particulière (désinfection) sur les </a:t>
            </a:r>
            <a:r>
              <a:rPr lang="fr-BE" sz="4400" dirty="0">
                <a:solidFill>
                  <a:srgbClr val="FF0000"/>
                </a:solidFill>
              </a:rPr>
              <a:t>points de contact </a:t>
            </a:r>
            <a:r>
              <a:rPr lang="fr-BE" sz="4400" dirty="0"/>
              <a:t>fréquents avec les mains (les poignées de portes intérieures et extérieures, d’armoire, de machine à laver, de frigo,…les interrupteurs, les rampes, téléphone, les toilettes, les poubelles)</a:t>
            </a:r>
          </a:p>
          <a:p>
            <a:pPr lvl="1" algn="just"/>
            <a:endParaRPr lang="fr-BE" sz="4400" dirty="0"/>
          </a:p>
          <a:p>
            <a:pPr marL="521436" lvl="1" indent="0">
              <a:buNone/>
            </a:pPr>
            <a:endParaRPr lang="fr-BE" dirty="0"/>
          </a:p>
          <a:p>
            <a:pPr lvl="1"/>
            <a:endParaRPr lang="fr-BE" dirty="0"/>
          </a:p>
          <a:p>
            <a:pPr lvl="1"/>
            <a:endParaRPr lang="fr-BE" dirty="0"/>
          </a:p>
          <a:p>
            <a:pPr lvl="1"/>
            <a:endParaRPr lang="fr-BE" dirty="0"/>
          </a:p>
        </p:txBody>
      </p:sp>
      <p:sp>
        <p:nvSpPr>
          <p:cNvPr id="4" name="Espace réservé du numéro de diapositive 3">
            <a:extLst>
              <a:ext uri="{FF2B5EF4-FFF2-40B4-BE49-F238E27FC236}">
                <a16:creationId xmlns:a16="http://schemas.microsoft.com/office/drawing/2014/main" id="{C0B2F8D0-BAA6-4DC0-80E7-2F4FDD4B93C2}"/>
              </a:ext>
            </a:extLst>
          </p:cNvPr>
          <p:cNvSpPr>
            <a:spLocks noGrp="1"/>
          </p:cNvSpPr>
          <p:nvPr>
            <p:ph type="sldNum" sz="quarter" idx="12"/>
          </p:nvPr>
        </p:nvSpPr>
        <p:spPr/>
        <p:txBody>
          <a:bodyPr/>
          <a:lstStyle/>
          <a:p>
            <a:fld id="{96FCE88B-6D4D-1947-A8C4-AD40281CD6D2}" type="slidenum">
              <a:rPr lang="fr-FR" smtClean="0"/>
              <a:t>24</a:t>
            </a:fld>
            <a:endParaRPr lang="fr-FR"/>
          </a:p>
        </p:txBody>
      </p:sp>
      <p:sp>
        <p:nvSpPr>
          <p:cNvPr id="6" name="Titre 1">
            <a:extLst>
              <a:ext uri="{FF2B5EF4-FFF2-40B4-BE49-F238E27FC236}">
                <a16:creationId xmlns:a16="http://schemas.microsoft.com/office/drawing/2014/main" id="{B0ACE819-D81D-4401-B3C1-C555E1E5E623}"/>
              </a:ext>
            </a:extLst>
          </p:cNvPr>
          <p:cNvSpPr txBox="1">
            <a:spLocks/>
          </p:cNvSpPr>
          <p:nvPr/>
        </p:nvSpPr>
        <p:spPr>
          <a:xfrm>
            <a:off x="382032" y="578301"/>
            <a:ext cx="9970658" cy="2415980"/>
          </a:xfrm>
          <a:prstGeom prst="rect">
            <a:avLst/>
          </a:prstGeom>
        </p:spPr>
        <p:txBody>
          <a:bodyPr vert="horz" lIns="104287" tIns="52144" rIns="104287" bIns="52144" rtlCol="0" anchor="ctr">
            <a:normAutofit fontScale="92500"/>
          </a:bodyPr>
          <a:lstStyle>
            <a:lvl1pPr algn="ctr" defTabSz="521437" rtl="0" eaLnBrk="1" latinLnBrk="0" hangingPunct="1">
              <a:spcBef>
                <a:spcPct val="0"/>
              </a:spcBef>
              <a:buNone/>
              <a:defRPr sz="5000" kern="1200">
                <a:solidFill>
                  <a:schemeClr val="tx1"/>
                </a:solidFill>
                <a:latin typeface="+mj-lt"/>
                <a:ea typeface="+mj-ea"/>
                <a:cs typeface="+mj-cs"/>
              </a:defRPr>
            </a:lvl1pPr>
          </a:lstStyle>
          <a:p>
            <a:r>
              <a:rPr lang="fr-BE" dirty="0">
                <a:solidFill>
                  <a:srgbClr val="0070C0"/>
                </a:solidFill>
              </a:rPr>
              <a:t>Reprendre le travail de manière sereine</a:t>
            </a:r>
          </a:p>
          <a:p>
            <a:pPr algn="l"/>
            <a:endParaRPr lang="fr-BE" sz="3500" dirty="0">
              <a:solidFill>
                <a:srgbClr val="0070C0"/>
              </a:solidFill>
              <a:hlinkClick r:id="rId2"/>
            </a:endParaRPr>
          </a:p>
          <a:p>
            <a:pPr algn="l"/>
            <a:r>
              <a:rPr lang="fr-BE" sz="3500" dirty="0">
                <a:solidFill>
                  <a:srgbClr val="0070C0"/>
                </a:solidFill>
                <a:hlinkClick r:id="rId3"/>
              </a:rPr>
              <a:t>https://www.youtube.com/watch?v=-bRvSTwP5sU</a:t>
            </a:r>
            <a:endParaRPr lang="fr-BE" sz="3500" dirty="0">
              <a:solidFill>
                <a:srgbClr val="0070C0"/>
              </a:solidFill>
            </a:endParaRPr>
          </a:p>
          <a:p>
            <a:pPr algn="l"/>
            <a:endParaRPr lang="fr-BE" sz="3500" dirty="0">
              <a:solidFill>
                <a:srgbClr val="0070C0"/>
              </a:solidFill>
            </a:endParaRPr>
          </a:p>
        </p:txBody>
      </p:sp>
    </p:spTree>
    <p:extLst>
      <p:ext uri="{BB962C8B-B14F-4D97-AF65-F5344CB8AC3E}">
        <p14:creationId xmlns:p14="http://schemas.microsoft.com/office/powerpoint/2010/main" val="2539837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CED0E87-BAFA-4FC7-94AB-BBDC7B735909}"/>
              </a:ext>
            </a:extLst>
          </p:cNvPr>
          <p:cNvSpPr>
            <a:spLocks noGrp="1"/>
          </p:cNvSpPr>
          <p:nvPr>
            <p:ph idx="1"/>
          </p:nvPr>
        </p:nvSpPr>
        <p:spPr>
          <a:xfrm>
            <a:off x="533876" y="3195145"/>
            <a:ext cx="9619774" cy="3941540"/>
          </a:xfrm>
        </p:spPr>
        <p:txBody>
          <a:bodyPr>
            <a:normAutofit lnSpcReduction="10000"/>
          </a:bodyPr>
          <a:lstStyle/>
          <a:p>
            <a:r>
              <a:rPr lang="fr-BE" dirty="0"/>
              <a:t>Par où reprendre le travail chez un utilisateur après une longue période d’absence ?</a:t>
            </a:r>
          </a:p>
          <a:p>
            <a:pPr lvl="1"/>
            <a:r>
              <a:rPr lang="fr-BE" dirty="0"/>
              <a:t>Poser les bonnes </a:t>
            </a:r>
            <a:r>
              <a:rPr lang="fr-BE" dirty="0">
                <a:solidFill>
                  <a:srgbClr val="FF0000"/>
                </a:solidFill>
              </a:rPr>
              <a:t>questions</a:t>
            </a:r>
            <a:r>
              <a:rPr lang="fr-BE" dirty="0"/>
              <a:t> : le client a-t-il fait un nettoyage de printemps ?, a-t-il de nouvelles exigences sanitaires ?, a-t-il avancé dans certaines tâches hebdomadaires ? Si non, définir les pièces prioritaires avec le client</a:t>
            </a:r>
          </a:p>
          <a:p>
            <a:pPr lvl="1"/>
            <a:r>
              <a:rPr lang="fr-BE" dirty="0"/>
              <a:t>Ne vous laissez pas dépasser : oser dire </a:t>
            </a:r>
            <a:r>
              <a:rPr lang="fr-BE" dirty="0">
                <a:solidFill>
                  <a:srgbClr val="FF0000"/>
                </a:solidFill>
              </a:rPr>
              <a:t>NON</a:t>
            </a:r>
            <a:r>
              <a:rPr lang="fr-BE" dirty="0"/>
              <a:t> !</a:t>
            </a:r>
          </a:p>
        </p:txBody>
      </p:sp>
      <p:sp>
        <p:nvSpPr>
          <p:cNvPr id="4" name="Espace réservé du numéro de diapositive 3">
            <a:extLst>
              <a:ext uri="{FF2B5EF4-FFF2-40B4-BE49-F238E27FC236}">
                <a16:creationId xmlns:a16="http://schemas.microsoft.com/office/drawing/2014/main" id="{96B65ED2-14A8-4809-BC20-807454E1841D}"/>
              </a:ext>
            </a:extLst>
          </p:cNvPr>
          <p:cNvSpPr>
            <a:spLocks noGrp="1"/>
          </p:cNvSpPr>
          <p:nvPr>
            <p:ph type="sldNum" sz="quarter" idx="12"/>
          </p:nvPr>
        </p:nvSpPr>
        <p:spPr/>
        <p:txBody>
          <a:bodyPr/>
          <a:lstStyle/>
          <a:p>
            <a:fld id="{96FCE88B-6D4D-1947-A8C4-AD40281CD6D2}" type="slidenum">
              <a:rPr lang="fr-FR" smtClean="0"/>
              <a:t>25</a:t>
            </a:fld>
            <a:endParaRPr lang="fr-FR" dirty="0"/>
          </a:p>
        </p:txBody>
      </p:sp>
      <p:sp>
        <p:nvSpPr>
          <p:cNvPr id="5" name="Titre 1">
            <a:extLst>
              <a:ext uri="{FF2B5EF4-FFF2-40B4-BE49-F238E27FC236}">
                <a16:creationId xmlns:a16="http://schemas.microsoft.com/office/drawing/2014/main" id="{DAE3CB1C-543D-4616-B350-D5ED9EFAC129}"/>
              </a:ext>
            </a:extLst>
          </p:cNvPr>
          <p:cNvSpPr>
            <a:spLocks noGrp="1"/>
          </p:cNvSpPr>
          <p:nvPr>
            <p:ph type="title"/>
          </p:nvPr>
        </p:nvSpPr>
        <p:spPr>
          <a:xfrm>
            <a:off x="534988" y="303213"/>
            <a:ext cx="9618662" cy="1260475"/>
          </a:xfrm>
        </p:spPr>
        <p:txBody>
          <a:bodyPr/>
          <a:lstStyle/>
          <a:p>
            <a:r>
              <a:rPr lang="fr-BE" dirty="0">
                <a:solidFill>
                  <a:srgbClr val="0070C0"/>
                </a:solidFill>
              </a:rPr>
              <a:t>Organisation du travail / conseils</a:t>
            </a:r>
          </a:p>
        </p:txBody>
      </p:sp>
      <p:sp>
        <p:nvSpPr>
          <p:cNvPr id="6" name="Espace réservé du contenu 2">
            <a:extLst>
              <a:ext uri="{FF2B5EF4-FFF2-40B4-BE49-F238E27FC236}">
                <a16:creationId xmlns:a16="http://schemas.microsoft.com/office/drawing/2014/main" id="{C64539AA-2711-4D5B-8AFD-0F77522737EC}"/>
              </a:ext>
            </a:extLst>
          </p:cNvPr>
          <p:cNvSpPr txBox="1">
            <a:spLocks/>
          </p:cNvSpPr>
          <p:nvPr/>
        </p:nvSpPr>
        <p:spPr>
          <a:xfrm>
            <a:off x="534988" y="1460938"/>
            <a:ext cx="9619774" cy="2547586"/>
          </a:xfrm>
          <a:prstGeom prst="rect">
            <a:avLst/>
          </a:prstGeom>
        </p:spPr>
        <p:txBody>
          <a:bodyPr vert="horz" lIns="104287" tIns="52144" rIns="104287" bIns="52144" rtlCol="0">
            <a:normAutofit/>
          </a:bodyPr>
          <a:lstStyle>
            <a:lvl1pPr marL="391077" indent="-391077" algn="l" defTabSz="521437" rtl="0" eaLnBrk="1" latinLnBrk="0" hangingPunct="1">
              <a:spcBef>
                <a:spcPct val="20000"/>
              </a:spcBef>
              <a:buSzPct val="100000"/>
              <a:buFontTx/>
              <a:buBlip>
                <a:blip r:embed="rId2"/>
              </a:buBlip>
              <a:defRPr sz="3600" kern="1200">
                <a:solidFill>
                  <a:schemeClr val="tx1"/>
                </a:solidFill>
                <a:latin typeface="+mn-lt"/>
                <a:ea typeface="+mn-ea"/>
                <a:cs typeface="+mn-cs"/>
              </a:defRPr>
            </a:lvl1pPr>
            <a:lvl2pPr marL="847334" indent="-325898" algn="l" defTabSz="521437" rtl="0" eaLnBrk="1" latinLnBrk="0" hangingPunct="1">
              <a:spcBef>
                <a:spcPct val="20000"/>
              </a:spcBef>
              <a:buSzPct val="100000"/>
              <a:buFontTx/>
              <a:buBlip>
                <a:blip r:embed="rId3"/>
              </a:buBlip>
              <a:defRPr sz="3200" kern="1200">
                <a:solidFill>
                  <a:schemeClr val="tx1"/>
                </a:solidFill>
                <a:latin typeface="+mn-lt"/>
                <a:ea typeface="+mn-ea"/>
                <a:cs typeface="+mn-cs"/>
              </a:defRPr>
            </a:lvl2pPr>
            <a:lvl3pPr marL="1303592" indent="-260718" algn="l" defTabSz="521437" rtl="0" eaLnBrk="1" latinLnBrk="0" hangingPunct="1">
              <a:spcBef>
                <a:spcPct val="20000"/>
              </a:spcBef>
              <a:buSzPct val="100000"/>
              <a:buFontTx/>
              <a:buBlip>
                <a:blip r:embed="rId4"/>
              </a:buBlip>
              <a:defRPr sz="2700" kern="1200">
                <a:solidFill>
                  <a:schemeClr val="tx1"/>
                </a:solidFill>
                <a:latin typeface="+mn-lt"/>
                <a:ea typeface="+mn-ea"/>
                <a:cs typeface="+mn-cs"/>
              </a:defRPr>
            </a:lvl3pPr>
            <a:lvl4pPr marL="1825028" indent="-260718" algn="l" defTabSz="521437" rtl="0" eaLnBrk="1" latinLnBrk="0" hangingPunct="1">
              <a:spcBef>
                <a:spcPct val="20000"/>
              </a:spcBef>
              <a:buSzPct val="100000"/>
              <a:buFontTx/>
              <a:buBlip>
                <a:blip r:embed="rId5"/>
              </a:buBlip>
              <a:defRPr sz="2300" kern="1200">
                <a:solidFill>
                  <a:schemeClr val="tx1"/>
                </a:solidFill>
                <a:latin typeface="+mn-lt"/>
                <a:ea typeface="+mn-ea"/>
                <a:cs typeface="+mn-cs"/>
              </a:defRPr>
            </a:lvl4pPr>
            <a:lvl5pPr marL="2346465" indent="-260718" algn="l" defTabSz="521437" rtl="0" eaLnBrk="1" latinLnBrk="0" hangingPunct="1">
              <a:spcBef>
                <a:spcPct val="20000"/>
              </a:spcBef>
              <a:buSzPct val="100000"/>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BE" dirty="0"/>
              <a:t>Revoir votre </a:t>
            </a:r>
            <a:r>
              <a:rPr lang="fr-BE" dirty="0">
                <a:solidFill>
                  <a:srgbClr val="FF0000"/>
                </a:solidFill>
              </a:rPr>
              <a:t>planning</a:t>
            </a:r>
            <a:r>
              <a:rPr lang="fr-BE" dirty="0"/>
              <a:t> (pensez à prévenir vos utilisateurs que vous reprenez afin de voir leurs intentions)</a:t>
            </a:r>
          </a:p>
          <a:p>
            <a:pPr marL="0" indent="0">
              <a:buNone/>
            </a:pPr>
            <a:endParaRPr lang="fr-BE" dirty="0"/>
          </a:p>
        </p:txBody>
      </p:sp>
    </p:spTree>
    <p:extLst>
      <p:ext uri="{BB962C8B-B14F-4D97-AF65-F5344CB8AC3E}">
        <p14:creationId xmlns:p14="http://schemas.microsoft.com/office/powerpoint/2010/main" val="3473090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6B65ED2-14A8-4809-BC20-807454E1841D}"/>
              </a:ext>
            </a:extLst>
          </p:cNvPr>
          <p:cNvSpPr>
            <a:spLocks noGrp="1"/>
          </p:cNvSpPr>
          <p:nvPr>
            <p:ph type="sldNum" sz="quarter" idx="12"/>
          </p:nvPr>
        </p:nvSpPr>
        <p:spPr/>
        <p:txBody>
          <a:bodyPr/>
          <a:lstStyle/>
          <a:p>
            <a:fld id="{96FCE88B-6D4D-1947-A8C4-AD40281CD6D2}" type="slidenum">
              <a:rPr lang="fr-FR" smtClean="0"/>
              <a:t>26</a:t>
            </a:fld>
            <a:endParaRPr lang="fr-FR" dirty="0"/>
          </a:p>
        </p:txBody>
      </p:sp>
      <p:sp>
        <p:nvSpPr>
          <p:cNvPr id="5" name="Titre 1">
            <a:extLst>
              <a:ext uri="{FF2B5EF4-FFF2-40B4-BE49-F238E27FC236}">
                <a16:creationId xmlns:a16="http://schemas.microsoft.com/office/drawing/2014/main" id="{DAE3CB1C-543D-4616-B350-D5ED9EFAC129}"/>
              </a:ext>
            </a:extLst>
          </p:cNvPr>
          <p:cNvSpPr>
            <a:spLocks noGrp="1"/>
          </p:cNvSpPr>
          <p:nvPr>
            <p:ph type="title"/>
          </p:nvPr>
        </p:nvSpPr>
        <p:spPr>
          <a:xfrm>
            <a:off x="534988" y="303213"/>
            <a:ext cx="9618662" cy="1260475"/>
          </a:xfrm>
        </p:spPr>
        <p:txBody>
          <a:bodyPr/>
          <a:lstStyle/>
          <a:p>
            <a:r>
              <a:rPr lang="fr-BE" dirty="0">
                <a:solidFill>
                  <a:srgbClr val="0070C0"/>
                </a:solidFill>
              </a:rPr>
              <a:t>Organisation du travail / conseils</a:t>
            </a:r>
          </a:p>
        </p:txBody>
      </p:sp>
      <p:sp>
        <p:nvSpPr>
          <p:cNvPr id="6" name="Espace réservé du contenu 2">
            <a:extLst>
              <a:ext uri="{FF2B5EF4-FFF2-40B4-BE49-F238E27FC236}">
                <a16:creationId xmlns:a16="http://schemas.microsoft.com/office/drawing/2014/main" id="{C64539AA-2711-4D5B-8AFD-0F77522737EC}"/>
              </a:ext>
            </a:extLst>
          </p:cNvPr>
          <p:cNvSpPr txBox="1">
            <a:spLocks/>
          </p:cNvSpPr>
          <p:nvPr/>
        </p:nvSpPr>
        <p:spPr>
          <a:xfrm>
            <a:off x="533876" y="1628345"/>
            <a:ext cx="9619774" cy="5391808"/>
          </a:xfrm>
          <a:prstGeom prst="rect">
            <a:avLst/>
          </a:prstGeom>
        </p:spPr>
        <p:txBody>
          <a:bodyPr vert="horz" lIns="104287" tIns="52144" rIns="104287" bIns="52144" rtlCol="0">
            <a:normAutofit fontScale="92500" lnSpcReduction="10000"/>
          </a:bodyPr>
          <a:lstStyle>
            <a:lvl1pPr marL="391077" indent="-391077" algn="l" defTabSz="521437" rtl="0" eaLnBrk="1" latinLnBrk="0" hangingPunct="1">
              <a:spcBef>
                <a:spcPct val="20000"/>
              </a:spcBef>
              <a:buSzPct val="100000"/>
              <a:buFontTx/>
              <a:buBlip>
                <a:blip r:embed="rId2"/>
              </a:buBlip>
              <a:defRPr sz="3600" kern="1200">
                <a:solidFill>
                  <a:schemeClr val="tx1"/>
                </a:solidFill>
                <a:latin typeface="+mn-lt"/>
                <a:ea typeface="+mn-ea"/>
                <a:cs typeface="+mn-cs"/>
              </a:defRPr>
            </a:lvl1pPr>
            <a:lvl2pPr marL="847334" indent="-325898" algn="l" defTabSz="521437" rtl="0" eaLnBrk="1" latinLnBrk="0" hangingPunct="1">
              <a:spcBef>
                <a:spcPct val="20000"/>
              </a:spcBef>
              <a:buSzPct val="100000"/>
              <a:buFontTx/>
              <a:buBlip>
                <a:blip r:embed="rId3"/>
              </a:buBlip>
              <a:defRPr sz="3200" kern="1200">
                <a:solidFill>
                  <a:schemeClr val="tx1"/>
                </a:solidFill>
                <a:latin typeface="+mn-lt"/>
                <a:ea typeface="+mn-ea"/>
                <a:cs typeface="+mn-cs"/>
              </a:defRPr>
            </a:lvl2pPr>
            <a:lvl3pPr marL="1303592" indent="-260718" algn="l" defTabSz="521437" rtl="0" eaLnBrk="1" latinLnBrk="0" hangingPunct="1">
              <a:spcBef>
                <a:spcPct val="20000"/>
              </a:spcBef>
              <a:buSzPct val="100000"/>
              <a:buFontTx/>
              <a:buBlip>
                <a:blip r:embed="rId4"/>
              </a:buBlip>
              <a:defRPr sz="2700" kern="1200">
                <a:solidFill>
                  <a:schemeClr val="tx1"/>
                </a:solidFill>
                <a:latin typeface="+mn-lt"/>
                <a:ea typeface="+mn-ea"/>
                <a:cs typeface="+mn-cs"/>
              </a:defRPr>
            </a:lvl3pPr>
            <a:lvl4pPr marL="1825028" indent="-260718" algn="l" defTabSz="521437" rtl="0" eaLnBrk="1" latinLnBrk="0" hangingPunct="1">
              <a:spcBef>
                <a:spcPct val="20000"/>
              </a:spcBef>
              <a:buSzPct val="100000"/>
              <a:buFontTx/>
              <a:buBlip>
                <a:blip r:embed="rId5"/>
              </a:buBlip>
              <a:defRPr sz="2300" kern="1200">
                <a:solidFill>
                  <a:schemeClr val="tx1"/>
                </a:solidFill>
                <a:latin typeface="+mn-lt"/>
                <a:ea typeface="+mn-ea"/>
                <a:cs typeface="+mn-cs"/>
              </a:defRPr>
            </a:lvl4pPr>
            <a:lvl5pPr marL="2346465" indent="-260718" algn="l" defTabSz="521437" rtl="0" eaLnBrk="1" latinLnBrk="0" hangingPunct="1">
              <a:spcBef>
                <a:spcPct val="20000"/>
              </a:spcBef>
              <a:buSzPct val="100000"/>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BE" dirty="0">
                <a:solidFill>
                  <a:srgbClr val="FF0000"/>
                </a:solidFill>
              </a:rPr>
              <a:t>Choisissez</a:t>
            </a:r>
            <a:r>
              <a:rPr lang="fr-BE" dirty="0"/>
              <a:t> les produits de nettoyage adéquats; parlez-en avec l’utilisateur;</a:t>
            </a:r>
          </a:p>
          <a:p>
            <a:r>
              <a:rPr lang="fr-BE" dirty="0"/>
              <a:t>Un dépoussiérage </a:t>
            </a:r>
            <a:r>
              <a:rPr lang="fr-BE" dirty="0">
                <a:solidFill>
                  <a:srgbClr val="FF0000"/>
                </a:solidFill>
              </a:rPr>
              <a:t>humide</a:t>
            </a:r>
            <a:r>
              <a:rPr lang="fr-BE" dirty="0"/>
              <a:t> est vivement conseillé;</a:t>
            </a:r>
          </a:p>
          <a:p>
            <a:r>
              <a:rPr lang="fr-BE" dirty="0"/>
              <a:t>Utilisez la méthode des </a:t>
            </a:r>
            <a:r>
              <a:rPr lang="fr-BE" dirty="0">
                <a:solidFill>
                  <a:srgbClr val="FF0000"/>
                </a:solidFill>
              </a:rPr>
              <a:t>deux seaux </a:t>
            </a:r>
            <a:r>
              <a:rPr lang="fr-BE" dirty="0"/>
              <a:t>pour un nettoyage en sécurité (l’eau de nettoyage ne rentre pas en contact avec l’eau de rinçage !);</a:t>
            </a:r>
          </a:p>
          <a:p>
            <a:r>
              <a:rPr lang="fr-BE" dirty="0"/>
              <a:t>Respectez autant que possible un </a:t>
            </a:r>
            <a:r>
              <a:rPr lang="fr-BE" dirty="0">
                <a:solidFill>
                  <a:srgbClr val="FF0000"/>
                </a:solidFill>
              </a:rPr>
              <a:t>sens</a:t>
            </a:r>
            <a:r>
              <a:rPr lang="fr-BE" dirty="0"/>
              <a:t> de travail qui soit cohérent;</a:t>
            </a:r>
          </a:p>
          <a:p>
            <a:r>
              <a:rPr lang="fr-BE" dirty="0">
                <a:solidFill>
                  <a:srgbClr val="FF0000"/>
                </a:solidFill>
              </a:rPr>
              <a:t>Séchez</a:t>
            </a:r>
            <a:r>
              <a:rPr lang="fr-BE" dirty="0"/>
              <a:t> les surfaces après le nettoyage;</a:t>
            </a:r>
          </a:p>
          <a:p>
            <a:r>
              <a:rPr lang="fr-BE" dirty="0"/>
              <a:t>Lavez votre </a:t>
            </a:r>
            <a:r>
              <a:rPr lang="fr-BE" dirty="0">
                <a:solidFill>
                  <a:srgbClr val="FF0000"/>
                </a:solidFill>
              </a:rPr>
              <a:t>matériel</a:t>
            </a:r>
            <a:r>
              <a:rPr lang="fr-BE" dirty="0"/>
              <a:t> après utilisation</a:t>
            </a:r>
          </a:p>
          <a:p>
            <a:pPr marL="0" indent="0">
              <a:buNone/>
            </a:pPr>
            <a:endParaRPr lang="fr-BE" dirty="0"/>
          </a:p>
        </p:txBody>
      </p:sp>
    </p:spTree>
    <p:extLst>
      <p:ext uri="{BB962C8B-B14F-4D97-AF65-F5344CB8AC3E}">
        <p14:creationId xmlns:p14="http://schemas.microsoft.com/office/powerpoint/2010/main" val="632779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7DF77-FAAD-4BEA-8BD6-6C281E12CD3E}"/>
              </a:ext>
            </a:extLst>
          </p:cNvPr>
          <p:cNvSpPr>
            <a:spLocks noGrp="1"/>
          </p:cNvSpPr>
          <p:nvPr>
            <p:ph type="title"/>
          </p:nvPr>
        </p:nvSpPr>
        <p:spPr/>
        <p:txBody>
          <a:bodyPr/>
          <a:lstStyle/>
          <a:p>
            <a:r>
              <a:rPr lang="fr-BE" dirty="0">
                <a:solidFill>
                  <a:srgbClr val="0070C0"/>
                </a:solidFill>
              </a:rPr>
              <a:t>Gestion du stress</a:t>
            </a:r>
          </a:p>
        </p:txBody>
      </p:sp>
      <p:sp>
        <p:nvSpPr>
          <p:cNvPr id="3" name="Espace réservé du contenu 2">
            <a:extLst>
              <a:ext uri="{FF2B5EF4-FFF2-40B4-BE49-F238E27FC236}">
                <a16:creationId xmlns:a16="http://schemas.microsoft.com/office/drawing/2014/main" id="{72241C58-AFC0-40F0-9B5F-65BB11D4A54C}"/>
              </a:ext>
            </a:extLst>
          </p:cNvPr>
          <p:cNvSpPr>
            <a:spLocks noGrp="1"/>
          </p:cNvSpPr>
          <p:nvPr>
            <p:ph idx="1"/>
          </p:nvPr>
        </p:nvSpPr>
        <p:spPr>
          <a:xfrm>
            <a:off x="534432" y="1563340"/>
            <a:ext cx="9619774" cy="2313348"/>
          </a:xfrm>
        </p:spPr>
        <p:txBody>
          <a:bodyPr/>
          <a:lstStyle/>
          <a:p>
            <a:r>
              <a:rPr lang="fr-BE" dirty="0">
                <a:solidFill>
                  <a:srgbClr val="FF0000"/>
                </a:solidFill>
              </a:rPr>
              <a:t>Stress</a:t>
            </a:r>
            <a:r>
              <a:rPr lang="fr-BE" dirty="0"/>
              <a:t> lié aux risques sanitaires, à la quantité de travail à rattraper, à la garde des enfants, au remplacement chez des utilisateurs que l’on ne connaît pas</a:t>
            </a:r>
          </a:p>
        </p:txBody>
      </p:sp>
      <p:sp>
        <p:nvSpPr>
          <p:cNvPr id="4" name="Espace réservé du numéro de diapositive 3">
            <a:extLst>
              <a:ext uri="{FF2B5EF4-FFF2-40B4-BE49-F238E27FC236}">
                <a16:creationId xmlns:a16="http://schemas.microsoft.com/office/drawing/2014/main" id="{15338C37-8110-4E4D-89D3-5E288315A149}"/>
              </a:ext>
            </a:extLst>
          </p:cNvPr>
          <p:cNvSpPr>
            <a:spLocks noGrp="1"/>
          </p:cNvSpPr>
          <p:nvPr>
            <p:ph type="sldNum" sz="quarter" idx="12"/>
          </p:nvPr>
        </p:nvSpPr>
        <p:spPr/>
        <p:txBody>
          <a:bodyPr/>
          <a:lstStyle/>
          <a:p>
            <a:fld id="{96FCE88B-6D4D-1947-A8C4-AD40281CD6D2}" type="slidenum">
              <a:rPr lang="fr-FR" smtClean="0"/>
              <a:t>27</a:t>
            </a:fld>
            <a:endParaRPr lang="fr-FR"/>
          </a:p>
        </p:txBody>
      </p:sp>
      <p:sp>
        <p:nvSpPr>
          <p:cNvPr id="5" name="Espace réservé du contenu 2">
            <a:extLst>
              <a:ext uri="{FF2B5EF4-FFF2-40B4-BE49-F238E27FC236}">
                <a16:creationId xmlns:a16="http://schemas.microsoft.com/office/drawing/2014/main" id="{4A6B3354-4308-4D8A-ACC9-8E39DF9DA592}"/>
              </a:ext>
            </a:extLst>
          </p:cNvPr>
          <p:cNvSpPr txBox="1">
            <a:spLocks/>
          </p:cNvSpPr>
          <p:nvPr/>
        </p:nvSpPr>
        <p:spPr>
          <a:xfrm>
            <a:off x="613260" y="4120055"/>
            <a:ext cx="9619774" cy="3139930"/>
          </a:xfrm>
          <a:prstGeom prst="rect">
            <a:avLst/>
          </a:prstGeom>
        </p:spPr>
        <p:txBody>
          <a:bodyPr vert="horz" lIns="104287" tIns="52144" rIns="104287" bIns="52144" rtlCol="0">
            <a:normAutofit/>
          </a:bodyPr>
          <a:lstStyle>
            <a:lvl1pPr marL="391077" indent="-391077" algn="l" defTabSz="521437" rtl="0" eaLnBrk="1" latinLnBrk="0" hangingPunct="1">
              <a:spcBef>
                <a:spcPct val="20000"/>
              </a:spcBef>
              <a:buSzPct val="100000"/>
              <a:buFontTx/>
              <a:buBlip>
                <a:blip r:embed="rId2"/>
              </a:buBlip>
              <a:defRPr sz="3600" kern="1200">
                <a:solidFill>
                  <a:schemeClr val="tx1"/>
                </a:solidFill>
                <a:latin typeface="+mn-lt"/>
                <a:ea typeface="+mn-ea"/>
                <a:cs typeface="+mn-cs"/>
              </a:defRPr>
            </a:lvl1pPr>
            <a:lvl2pPr marL="847334" indent="-325898" algn="l" defTabSz="521437" rtl="0" eaLnBrk="1" latinLnBrk="0" hangingPunct="1">
              <a:spcBef>
                <a:spcPct val="20000"/>
              </a:spcBef>
              <a:buSzPct val="100000"/>
              <a:buFontTx/>
              <a:buBlip>
                <a:blip r:embed="rId3"/>
              </a:buBlip>
              <a:defRPr sz="3200" kern="1200">
                <a:solidFill>
                  <a:schemeClr val="tx1"/>
                </a:solidFill>
                <a:latin typeface="+mn-lt"/>
                <a:ea typeface="+mn-ea"/>
                <a:cs typeface="+mn-cs"/>
              </a:defRPr>
            </a:lvl2pPr>
            <a:lvl3pPr marL="1303592" indent="-260718" algn="l" defTabSz="521437" rtl="0" eaLnBrk="1" latinLnBrk="0" hangingPunct="1">
              <a:spcBef>
                <a:spcPct val="20000"/>
              </a:spcBef>
              <a:buSzPct val="100000"/>
              <a:buFontTx/>
              <a:buBlip>
                <a:blip r:embed="rId4"/>
              </a:buBlip>
              <a:defRPr sz="2700" kern="1200">
                <a:solidFill>
                  <a:schemeClr val="tx1"/>
                </a:solidFill>
                <a:latin typeface="+mn-lt"/>
                <a:ea typeface="+mn-ea"/>
                <a:cs typeface="+mn-cs"/>
              </a:defRPr>
            </a:lvl3pPr>
            <a:lvl4pPr marL="1825028" indent="-260718" algn="l" defTabSz="521437" rtl="0" eaLnBrk="1" latinLnBrk="0" hangingPunct="1">
              <a:spcBef>
                <a:spcPct val="20000"/>
              </a:spcBef>
              <a:buSzPct val="100000"/>
              <a:buFontTx/>
              <a:buBlip>
                <a:blip r:embed="rId5"/>
              </a:buBlip>
              <a:defRPr sz="2300" kern="1200">
                <a:solidFill>
                  <a:schemeClr val="tx1"/>
                </a:solidFill>
                <a:latin typeface="+mn-lt"/>
                <a:ea typeface="+mn-ea"/>
                <a:cs typeface="+mn-cs"/>
              </a:defRPr>
            </a:lvl4pPr>
            <a:lvl5pPr marL="2346465" indent="-260718" algn="l" defTabSz="521437" rtl="0" eaLnBrk="1" latinLnBrk="0" hangingPunct="1">
              <a:spcBef>
                <a:spcPct val="20000"/>
              </a:spcBef>
              <a:buSzPct val="100000"/>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lvl="1"/>
            <a:r>
              <a:rPr lang="fr-BE" dirty="0"/>
              <a:t>Conseil N° 1 : </a:t>
            </a:r>
            <a:r>
              <a:rPr lang="fr-BE" dirty="0">
                <a:solidFill>
                  <a:srgbClr val="FF0000"/>
                </a:solidFill>
              </a:rPr>
              <a:t>communiquez</a:t>
            </a:r>
            <a:r>
              <a:rPr lang="fr-BE" dirty="0"/>
              <a:t> avec votre employeur mais aussi et surtout avec votre utilisateur.   Parlez lui franchement de vos craintes et des choses qui ne seront désormais plus possibles au vu des risques encourus pour vous et votre propre famille (ex : se faire la bise)  - Méthode </a:t>
            </a:r>
            <a:r>
              <a:rPr lang="fr-BE" dirty="0">
                <a:solidFill>
                  <a:srgbClr val="FF0000"/>
                </a:solidFill>
              </a:rPr>
              <a:t>OSBD</a:t>
            </a:r>
          </a:p>
        </p:txBody>
      </p:sp>
    </p:spTree>
    <p:extLst>
      <p:ext uri="{BB962C8B-B14F-4D97-AF65-F5344CB8AC3E}">
        <p14:creationId xmlns:p14="http://schemas.microsoft.com/office/powerpoint/2010/main" val="3883679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5DC25313-53FB-4566-89FD-1669928F1E38}"/>
              </a:ext>
            </a:extLst>
          </p:cNvPr>
          <p:cNvSpPr>
            <a:spLocks noGrp="1"/>
          </p:cNvSpPr>
          <p:nvPr>
            <p:ph type="sldNum" sz="quarter" idx="12"/>
          </p:nvPr>
        </p:nvSpPr>
        <p:spPr/>
        <p:txBody>
          <a:bodyPr/>
          <a:lstStyle/>
          <a:p>
            <a:fld id="{96FCE88B-6D4D-1947-A8C4-AD40281CD6D2}" type="slidenum">
              <a:rPr lang="fr-FR" smtClean="0"/>
              <a:t>28</a:t>
            </a:fld>
            <a:endParaRPr lang="fr-FR"/>
          </a:p>
        </p:txBody>
      </p:sp>
      <p:pic>
        <p:nvPicPr>
          <p:cNvPr id="6" name="Image 5">
            <a:extLst>
              <a:ext uri="{FF2B5EF4-FFF2-40B4-BE49-F238E27FC236}">
                <a16:creationId xmlns:a16="http://schemas.microsoft.com/office/drawing/2014/main" id="{BF1561DB-F04C-4B6B-88D8-1462E475EE75}"/>
              </a:ext>
            </a:extLst>
          </p:cNvPr>
          <p:cNvPicPr>
            <a:picLocks noChangeAspect="1"/>
          </p:cNvPicPr>
          <p:nvPr/>
        </p:nvPicPr>
        <p:blipFill>
          <a:blip r:embed="rId2"/>
          <a:stretch>
            <a:fillRect/>
          </a:stretch>
        </p:blipFill>
        <p:spPr>
          <a:xfrm>
            <a:off x="534432" y="314868"/>
            <a:ext cx="9753600" cy="6896100"/>
          </a:xfrm>
          <a:prstGeom prst="rect">
            <a:avLst/>
          </a:prstGeom>
        </p:spPr>
      </p:pic>
    </p:spTree>
    <p:extLst>
      <p:ext uri="{BB962C8B-B14F-4D97-AF65-F5344CB8AC3E}">
        <p14:creationId xmlns:p14="http://schemas.microsoft.com/office/powerpoint/2010/main" val="1996659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7DF77-FAAD-4BEA-8BD6-6C281E12CD3E}"/>
              </a:ext>
            </a:extLst>
          </p:cNvPr>
          <p:cNvSpPr>
            <a:spLocks noGrp="1"/>
          </p:cNvSpPr>
          <p:nvPr>
            <p:ph type="title"/>
          </p:nvPr>
        </p:nvSpPr>
        <p:spPr/>
        <p:txBody>
          <a:bodyPr/>
          <a:lstStyle/>
          <a:p>
            <a:r>
              <a:rPr lang="fr-BE" dirty="0">
                <a:solidFill>
                  <a:srgbClr val="0070C0"/>
                </a:solidFill>
              </a:rPr>
              <a:t>Gestion du stress</a:t>
            </a:r>
          </a:p>
        </p:txBody>
      </p:sp>
      <p:sp>
        <p:nvSpPr>
          <p:cNvPr id="4" name="Espace réservé du numéro de diapositive 3">
            <a:extLst>
              <a:ext uri="{FF2B5EF4-FFF2-40B4-BE49-F238E27FC236}">
                <a16:creationId xmlns:a16="http://schemas.microsoft.com/office/drawing/2014/main" id="{15338C37-8110-4E4D-89D3-5E288315A149}"/>
              </a:ext>
            </a:extLst>
          </p:cNvPr>
          <p:cNvSpPr>
            <a:spLocks noGrp="1"/>
          </p:cNvSpPr>
          <p:nvPr>
            <p:ph type="sldNum" sz="quarter" idx="12"/>
          </p:nvPr>
        </p:nvSpPr>
        <p:spPr/>
        <p:txBody>
          <a:bodyPr/>
          <a:lstStyle/>
          <a:p>
            <a:fld id="{96FCE88B-6D4D-1947-A8C4-AD40281CD6D2}" type="slidenum">
              <a:rPr lang="fr-FR" smtClean="0"/>
              <a:t>29</a:t>
            </a:fld>
            <a:endParaRPr lang="fr-FR"/>
          </a:p>
        </p:txBody>
      </p:sp>
      <p:sp>
        <p:nvSpPr>
          <p:cNvPr id="8" name="Espace réservé du contenu 2">
            <a:extLst>
              <a:ext uri="{FF2B5EF4-FFF2-40B4-BE49-F238E27FC236}">
                <a16:creationId xmlns:a16="http://schemas.microsoft.com/office/drawing/2014/main" id="{A7E74BB5-1D13-483A-93B1-27A0FD5B253C}"/>
              </a:ext>
            </a:extLst>
          </p:cNvPr>
          <p:cNvSpPr>
            <a:spLocks noGrp="1"/>
          </p:cNvSpPr>
          <p:nvPr>
            <p:ph idx="1"/>
          </p:nvPr>
        </p:nvSpPr>
        <p:spPr>
          <a:xfrm>
            <a:off x="534432" y="1764666"/>
            <a:ext cx="9619774" cy="4699195"/>
          </a:xfrm>
        </p:spPr>
        <p:txBody>
          <a:bodyPr>
            <a:normAutofit fontScale="55000" lnSpcReduction="20000"/>
          </a:bodyPr>
          <a:lstStyle/>
          <a:p>
            <a:pPr lvl="1" algn="just"/>
            <a:r>
              <a:rPr lang="fr-BE" sz="3800" dirty="0"/>
              <a:t>Conseil N° 2 : sachez dire </a:t>
            </a:r>
            <a:r>
              <a:rPr lang="fr-BE" sz="3800" dirty="0">
                <a:solidFill>
                  <a:srgbClr val="FF0000"/>
                </a:solidFill>
              </a:rPr>
              <a:t>NON</a:t>
            </a:r>
            <a:r>
              <a:rPr lang="fr-BE" sz="3800" dirty="0"/>
              <a:t> ! À l’utilisateur qui voudrait que vous rattrapiez le travail de 3 mois en 3 heures de temps.  Votre employeur est là pour vous soutenir – Vous n’êtes pas seul !</a:t>
            </a:r>
          </a:p>
          <a:p>
            <a:pPr lvl="2" algn="just"/>
            <a:r>
              <a:rPr lang="fr-BE" sz="3800" dirty="0"/>
              <a:t>Dire non à quelque chose permet de dire </a:t>
            </a:r>
            <a:r>
              <a:rPr lang="fr-BE" sz="3800" dirty="0">
                <a:solidFill>
                  <a:srgbClr val="FF0000"/>
                </a:solidFill>
              </a:rPr>
              <a:t>oui</a:t>
            </a:r>
            <a:r>
              <a:rPr lang="fr-BE" sz="3800" dirty="0"/>
              <a:t> à autre chose ! Pensez-y !</a:t>
            </a:r>
          </a:p>
          <a:p>
            <a:pPr lvl="1" algn="just"/>
            <a:endParaRPr lang="fr-BE" sz="3800" dirty="0"/>
          </a:p>
          <a:p>
            <a:pPr lvl="1" algn="just"/>
            <a:r>
              <a:rPr lang="fr-BE" sz="3800" dirty="0"/>
              <a:t>Conseil N° 3 : </a:t>
            </a:r>
            <a:r>
              <a:rPr lang="fr-BE" sz="3800" dirty="0">
                <a:solidFill>
                  <a:srgbClr val="FF0000"/>
                </a:solidFill>
              </a:rPr>
              <a:t>Levez le pied </a:t>
            </a:r>
            <a:r>
              <a:rPr lang="fr-BE" sz="3800" dirty="0"/>
              <a:t>régulièrement ! Réservez-vous des périodes de repos pour prendre soin de vous c’est la meilleure façon de gérer votre stress </a:t>
            </a:r>
          </a:p>
          <a:p>
            <a:pPr marL="521436" lvl="1" indent="0" algn="just">
              <a:buNone/>
            </a:pPr>
            <a:endParaRPr lang="fr-BE" sz="3800" dirty="0"/>
          </a:p>
          <a:p>
            <a:pPr lvl="1" algn="just"/>
            <a:r>
              <a:rPr lang="fr-BE" sz="3800" dirty="0"/>
              <a:t>Conseil N° 4 : Définissez vos </a:t>
            </a:r>
            <a:r>
              <a:rPr lang="fr-BE" sz="3800" dirty="0">
                <a:solidFill>
                  <a:srgbClr val="FF0000"/>
                </a:solidFill>
              </a:rPr>
              <a:t>priorités</a:t>
            </a:r>
            <a:r>
              <a:rPr lang="fr-BE" sz="3800" dirty="0"/>
              <a:t> : au travail comme à la maison.  Une journée ne compte que 24 heures vous ne pourrez donc pas tout faire en 1 seule journée !  Définissez les tâches les plus importantes, celles qui auront un impact le plus important pour vous et les autres</a:t>
            </a:r>
          </a:p>
          <a:p>
            <a:endParaRPr lang="fr-BE" dirty="0"/>
          </a:p>
        </p:txBody>
      </p:sp>
    </p:spTree>
    <p:extLst>
      <p:ext uri="{BB962C8B-B14F-4D97-AF65-F5344CB8AC3E}">
        <p14:creationId xmlns:p14="http://schemas.microsoft.com/office/powerpoint/2010/main" val="334668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4432" y="819807"/>
            <a:ext cx="9619774" cy="6232633"/>
          </a:xfrm>
        </p:spPr>
        <p:txBody>
          <a:bodyPr>
            <a:normAutofit fontScale="85000" lnSpcReduction="20000"/>
          </a:bodyPr>
          <a:lstStyle/>
          <a:p>
            <a:pPr lvl="0"/>
            <a:r>
              <a:rPr lang="fr-BE" dirty="0"/>
              <a:t>Rappel des règles et de la procédure pour bénéficier de l’indemnité horaire</a:t>
            </a:r>
          </a:p>
          <a:p>
            <a:pPr marL="0" lvl="0" indent="0">
              <a:buNone/>
            </a:pPr>
            <a:endParaRPr lang="fr-BE" dirty="0"/>
          </a:p>
          <a:p>
            <a:pPr lvl="0"/>
            <a:r>
              <a:rPr lang="fr-BE" dirty="0"/>
              <a:t>Rappel de vos obligations envers vos travailleurs et du rôle du CPPT (ou DS) pour la reprise</a:t>
            </a:r>
          </a:p>
          <a:p>
            <a:pPr marL="0" lvl="0" indent="0">
              <a:buNone/>
            </a:pPr>
            <a:endParaRPr lang="fr-BE" dirty="0"/>
          </a:p>
          <a:p>
            <a:pPr lvl="0"/>
            <a:r>
              <a:rPr lang="fr-BE" dirty="0"/>
              <a:t>Règle de base : la distanciation sociale</a:t>
            </a:r>
          </a:p>
          <a:p>
            <a:pPr marL="0" lvl="0" indent="0">
              <a:buNone/>
            </a:pPr>
            <a:endParaRPr lang="fr-BE" dirty="0"/>
          </a:p>
          <a:p>
            <a:pPr lvl="0"/>
            <a:r>
              <a:rPr lang="fr-BE" dirty="0"/>
              <a:t>Instructions à destination des entreprises</a:t>
            </a:r>
          </a:p>
          <a:p>
            <a:pPr marL="0" lvl="0" indent="0">
              <a:buNone/>
            </a:pPr>
            <a:r>
              <a:rPr lang="fr-BE" dirty="0"/>
              <a:t> </a:t>
            </a:r>
          </a:p>
          <a:p>
            <a:pPr lvl="0"/>
            <a:r>
              <a:rPr lang="fr-BE" dirty="0"/>
              <a:t>+ idem formation à destination des travailleurs</a:t>
            </a:r>
          </a:p>
          <a:p>
            <a:pPr marL="0" lvl="0" indent="0">
              <a:buNone/>
            </a:pPr>
            <a:r>
              <a:rPr lang="fr-BE" dirty="0"/>
              <a:t> </a:t>
            </a:r>
          </a:p>
          <a:p>
            <a:pPr lvl="0"/>
            <a:r>
              <a:rPr lang="fr-BE" dirty="0"/>
              <a:t>+ idem formation à destination des utilisateurs</a:t>
            </a:r>
            <a:endParaRPr lang="fr-FR" dirty="0"/>
          </a:p>
        </p:txBody>
      </p:sp>
      <p:sp>
        <p:nvSpPr>
          <p:cNvPr id="4" name="Espace réservé du numéro de diapositive 3"/>
          <p:cNvSpPr>
            <a:spLocks noGrp="1"/>
          </p:cNvSpPr>
          <p:nvPr>
            <p:ph type="sldNum" sz="quarter" idx="12"/>
          </p:nvPr>
        </p:nvSpPr>
        <p:spPr>
          <a:xfrm>
            <a:off x="8194622" y="7160198"/>
            <a:ext cx="2494016" cy="402652"/>
          </a:xfrm>
        </p:spPr>
        <p:txBody>
          <a:bodyPr/>
          <a:lstStyle/>
          <a:p>
            <a:fld id="{96FCE88B-6D4D-1947-A8C4-AD40281CD6D2}" type="slidenum">
              <a:rPr lang="fr-FR" smtClean="0"/>
              <a:t>3</a:t>
            </a:fld>
            <a:endParaRPr lang="fr-FR" dirty="0"/>
          </a:p>
        </p:txBody>
      </p:sp>
    </p:spTree>
    <p:extLst>
      <p:ext uri="{BB962C8B-B14F-4D97-AF65-F5344CB8AC3E}">
        <p14:creationId xmlns:p14="http://schemas.microsoft.com/office/powerpoint/2010/main" val="2585536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CCF40-2D9C-4947-AA3B-7669DCA82EE6}"/>
              </a:ext>
            </a:extLst>
          </p:cNvPr>
          <p:cNvSpPr>
            <a:spLocks noGrp="1"/>
          </p:cNvSpPr>
          <p:nvPr>
            <p:ph type="title"/>
          </p:nvPr>
        </p:nvSpPr>
        <p:spPr>
          <a:xfrm>
            <a:off x="2719462" y="2276401"/>
            <a:ext cx="7559655" cy="1906716"/>
          </a:xfrm>
        </p:spPr>
        <p:txBody>
          <a:bodyPr/>
          <a:lstStyle/>
          <a:p>
            <a:r>
              <a:rPr lang="fr-BE" sz="3200" dirty="0">
                <a:solidFill>
                  <a:srgbClr val="7030A0"/>
                </a:solidFill>
              </a:rPr>
              <a:t>Instructions à destination des utilisateurs Titres-Services</a:t>
            </a:r>
            <a:endParaRPr lang="fr-BE" dirty="0">
              <a:solidFill>
                <a:srgbClr val="7030A0"/>
              </a:solidFill>
            </a:endParaRPr>
          </a:p>
        </p:txBody>
      </p:sp>
      <p:sp>
        <p:nvSpPr>
          <p:cNvPr id="3" name="Espace réservé du texte 2">
            <a:extLst>
              <a:ext uri="{FF2B5EF4-FFF2-40B4-BE49-F238E27FC236}">
                <a16:creationId xmlns:a16="http://schemas.microsoft.com/office/drawing/2014/main" id="{0CDD8280-D753-4A03-BB66-4D31D8C40F3A}"/>
              </a:ext>
            </a:extLst>
          </p:cNvPr>
          <p:cNvSpPr>
            <a:spLocks noGrp="1"/>
          </p:cNvSpPr>
          <p:nvPr>
            <p:ph type="body" idx="1"/>
          </p:nvPr>
        </p:nvSpPr>
        <p:spPr/>
        <p:txBody>
          <a:bodyPr/>
          <a:lstStyle/>
          <a:p>
            <a:r>
              <a:rPr lang="fr-BE" dirty="0"/>
              <a:t>2</a:t>
            </a:r>
          </a:p>
        </p:txBody>
      </p:sp>
      <p:sp>
        <p:nvSpPr>
          <p:cNvPr id="4" name="Espace réservé du numéro de diapositive 3">
            <a:extLst>
              <a:ext uri="{FF2B5EF4-FFF2-40B4-BE49-F238E27FC236}">
                <a16:creationId xmlns:a16="http://schemas.microsoft.com/office/drawing/2014/main" id="{AF2AE46D-A5DB-4CA6-984B-45A3B46C3925}"/>
              </a:ext>
            </a:extLst>
          </p:cNvPr>
          <p:cNvSpPr>
            <a:spLocks noGrp="1"/>
          </p:cNvSpPr>
          <p:nvPr>
            <p:ph type="sldNum" sz="quarter" idx="12"/>
          </p:nvPr>
        </p:nvSpPr>
        <p:spPr/>
        <p:txBody>
          <a:bodyPr/>
          <a:lstStyle/>
          <a:p>
            <a:fld id="{96FCE88B-6D4D-1947-A8C4-AD40281CD6D2}" type="slidenum">
              <a:rPr lang="fr-FR" smtClean="0"/>
              <a:t>30</a:t>
            </a:fld>
            <a:endParaRPr lang="fr-FR"/>
          </a:p>
        </p:txBody>
      </p:sp>
      <p:sp>
        <p:nvSpPr>
          <p:cNvPr id="5" name="ZoneTexte 4">
            <a:extLst>
              <a:ext uri="{FF2B5EF4-FFF2-40B4-BE49-F238E27FC236}">
                <a16:creationId xmlns:a16="http://schemas.microsoft.com/office/drawing/2014/main" id="{CFC92C44-37D6-431D-A335-CBFC3F4500FA}"/>
              </a:ext>
            </a:extLst>
          </p:cNvPr>
          <p:cNvSpPr txBox="1"/>
          <p:nvPr/>
        </p:nvSpPr>
        <p:spPr>
          <a:xfrm>
            <a:off x="493985" y="5402318"/>
            <a:ext cx="9984829" cy="1061829"/>
          </a:xfrm>
          <a:prstGeom prst="rect">
            <a:avLst/>
          </a:prstGeom>
          <a:noFill/>
        </p:spPr>
        <p:txBody>
          <a:bodyPr wrap="square" rtlCol="0">
            <a:spAutoFit/>
          </a:bodyPr>
          <a:lstStyle/>
          <a:p>
            <a:pPr algn="ctr"/>
            <a:r>
              <a:rPr lang="fr-BE" dirty="0">
                <a:hlinkClick r:id="rId2" tooltip="https://www.tousrespectueux.be/post/votre-aide-m%c3%a9nager-e-peut-enfin-revenir-chez-vous"/>
              </a:rPr>
              <a:t>https://www.tousrespectueux.be/post/votre-aide-m%C3%A9nager-e-peut-enfin-revenir-chez-vous</a:t>
            </a:r>
            <a:r>
              <a:rPr lang="fr-BE" dirty="0"/>
              <a:t> </a:t>
            </a:r>
          </a:p>
          <a:p>
            <a:pPr algn="ctr"/>
            <a:endParaRPr lang="fr-BE" dirty="0"/>
          </a:p>
        </p:txBody>
      </p:sp>
    </p:spTree>
    <p:extLst>
      <p:ext uri="{BB962C8B-B14F-4D97-AF65-F5344CB8AC3E}">
        <p14:creationId xmlns:p14="http://schemas.microsoft.com/office/powerpoint/2010/main" val="229703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09ED857E-E278-4BE7-BBA7-E673487F1648}"/>
              </a:ext>
            </a:extLst>
          </p:cNvPr>
          <p:cNvSpPr>
            <a:spLocks noGrp="1"/>
          </p:cNvSpPr>
          <p:nvPr>
            <p:ph type="sldNum" sz="quarter" idx="12"/>
          </p:nvPr>
        </p:nvSpPr>
        <p:spPr/>
        <p:txBody>
          <a:bodyPr/>
          <a:lstStyle/>
          <a:p>
            <a:fld id="{96FCE88B-6D4D-1947-A8C4-AD40281CD6D2}" type="slidenum">
              <a:rPr lang="fr-FR" smtClean="0"/>
              <a:t>31</a:t>
            </a:fld>
            <a:endParaRPr lang="fr-FR"/>
          </a:p>
        </p:txBody>
      </p:sp>
      <p:sp>
        <p:nvSpPr>
          <p:cNvPr id="4" name="Titre 1">
            <a:extLst>
              <a:ext uri="{FF2B5EF4-FFF2-40B4-BE49-F238E27FC236}">
                <a16:creationId xmlns:a16="http://schemas.microsoft.com/office/drawing/2014/main" id="{CEC5C04E-DB7F-426C-A04E-F4386AAE0BAA}"/>
              </a:ext>
            </a:extLst>
          </p:cNvPr>
          <p:cNvSpPr>
            <a:spLocks noGrp="1"/>
          </p:cNvSpPr>
          <p:nvPr>
            <p:ph type="title"/>
          </p:nvPr>
        </p:nvSpPr>
        <p:spPr>
          <a:xfrm>
            <a:off x="534988" y="303214"/>
            <a:ext cx="9618662" cy="1010580"/>
          </a:xfrm>
        </p:spPr>
        <p:txBody>
          <a:bodyPr>
            <a:normAutofit/>
          </a:bodyPr>
          <a:lstStyle/>
          <a:p>
            <a:r>
              <a:rPr lang="fr-BE" sz="4400" dirty="0">
                <a:solidFill>
                  <a:srgbClr val="0070C0"/>
                </a:solidFill>
              </a:rPr>
              <a:t>Instructions</a:t>
            </a:r>
            <a:r>
              <a:rPr lang="fr-BE" sz="4400" dirty="0"/>
              <a:t> </a:t>
            </a:r>
            <a:r>
              <a:rPr lang="fr-BE" sz="4400" dirty="0">
                <a:solidFill>
                  <a:srgbClr val="0070C0"/>
                </a:solidFill>
              </a:rPr>
              <a:t>pour les utilisateurs</a:t>
            </a:r>
          </a:p>
        </p:txBody>
      </p:sp>
      <p:sp>
        <p:nvSpPr>
          <p:cNvPr id="5" name="Rectangle 4">
            <a:extLst>
              <a:ext uri="{FF2B5EF4-FFF2-40B4-BE49-F238E27FC236}">
                <a16:creationId xmlns:a16="http://schemas.microsoft.com/office/drawing/2014/main" id="{67B0B327-BE67-4653-A29E-D3F16DED5898}"/>
              </a:ext>
            </a:extLst>
          </p:cNvPr>
          <p:cNvSpPr/>
          <p:nvPr/>
        </p:nvSpPr>
        <p:spPr>
          <a:xfrm>
            <a:off x="534432" y="1303284"/>
            <a:ext cx="9439328" cy="6063198"/>
          </a:xfrm>
          <a:prstGeom prst="rect">
            <a:avLst/>
          </a:prstGeom>
        </p:spPr>
        <p:txBody>
          <a:bodyPr wrap="square">
            <a:spAutoFit/>
          </a:bodyPr>
          <a:lstStyle/>
          <a:p>
            <a:pPr marL="457200" indent="-457200" algn="just">
              <a:buAutoNum type="arabicPeriod"/>
            </a:pPr>
            <a:r>
              <a:rPr lang="fr-BE" sz="2600" dirty="0"/>
              <a:t>L’utilisateur </a:t>
            </a:r>
            <a:r>
              <a:rPr lang="fr-BE" sz="2600" dirty="0">
                <a:solidFill>
                  <a:srgbClr val="FF0000"/>
                </a:solidFill>
              </a:rPr>
              <a:t>informe</a:t>
            </a:r>
            <a:r>
              <a:rPr lang="fr-BE" sz="2600" dirty="0"/>
              <a:t> dans les plus brefs délais son travailleur et son entreprise de la possible contamination d’une personne du foyer;  le travailleur ne se rendra donc pas chez cet utilisateur jusqu’à 14 jours après la disparition des symptômes.</a:t>
            </a:r>
          </a:p>
          <a:p>
            <a:pPr marL="457200" indent="-457200" algn="just">
              <a:buAutoNum type="arabicPeriod"/>
            </a:pPr>
            <a:endParaRPr lang="fr-BE" sz="2600" dirty="0"/>
          </a:p>
          <a:p>
            <a:pPr marL="457200" indent="-457200" algn="just">
              <a:buAutoNum type="arabicPeriod"/>
            </a:pPr>
            <a:r>
              <a:rPr lang="fr-BE" sz="2400" dirty="0"/>
              <a:t>L’utilisateur </a:t>
            </a:r>
            <a:r>
              <a:rPr lang="fr-BE" sz="2400" dirty="0">
                <a:solidFill>
                  <a:srgbClr val="FF0000"/>
                </a:solidFill>
              </a:rPr>
              <a:t>sécurise</a:t>
            </a:r>
            <a:r>
              <a:rPr lang="fr-BE" sz="2400" dirty="0"/>
              <a:t> le lieu de travail en :</a:t>
            </a:r>
          </a:p>
          <a:p>
            <a:pPr marL="1500073" lvl="2" indent="-457200" algn="just">
              <a:buAutoNum type="arabicPeriod"/>
            </a:pPr>
            <a:r>
              <a:rPr lang="fr-BE" sz="2400" dirty="0"/>
              <a:t>Laissant la possibilité au travailleur de se laver régulièrement les mains (lors de son arrivée, avant et après toute pause cigarette, avant et après toute pause toilette, avant et après toute pause repas et avant son départ);</a:t>
            </a:r>
          </a:p>
          <a:p>
            <a:pPr marL="1500073" lvl="2" indent="-457200" algn="just">
              <a:buAutoNum type="arabicPeriod"/>
            </a:pPr>
            <a:r>
              <a:rPr lang="fr-BE" sz="2400" dirty="0"/>
              <a:t>Mettant du gel hydroalcoolique à disposition du travailleur ou à défaut un savon désinfectant;</a:t>
            </a:r>
          </a:p>
          <a:p>
            <a:pPr marL="1500073" lvl="2" indent="-457200" algn="just">
              <a:buAutoNum type="arabicPeriod"/>
            </a:pPr>
            <a:r>
              <a:rPr lang="fr-BE" sz="2400" dirty="0"/>
              <a:t>Mettant à disposition une serviette propre (lavée minimum à 60° et à usage unique de l’AM) pour s’essuyer les mains;</a:t>
            </a:r>
          </a:p>
          <a:p>
            <a:pPr marL="1500073" lvl="2" indent="-457200" algn="just">
              <a:buAutoNum type="arabicPeriod"/>
            </a:pPr>
            <a:endParaRPr lang="fr-BE" dirty="0"/>
          </a:p>
          <a:p>
            <a:pPr marL="457200" indent="-457200" algn="just">
              <a:buAutoNum type="arabicPeriod"/>
            </a:pPr>
            <a:endParaRPr lang="fr-BE" dirty="0"/>
          </a:p>
        </p:txBody>
      </p:sp>
    </p:spTree>
    <p:extLst>
      <p:ext uri="{BB962C8B-B14F-4D97-AF65-F5344CB8AC3E}">
        <p14:creationId xmlns:p14="http://schemas.microsoft.com/office/powerpoint/2010/main" val="1955681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FF765B3F-3931-4879-9A56-B72772CBA496}"/>
              </a:ext>
            </a:extLst>
          </p:cNvPr>
          <p:cNvSpPr>
            <a:spLocks noGrp="1"/>
          </p:cNvSpPr>
          <p:nvPr>
            <p:ph type="sldNum" sz="quarter" idx="12"/>
          </p:nvPr>
        </p:nvSpPr>
        <p:spPr/>
        <p:txBody>
          <a:bodyPr/>
          <a:lstStyle/>
          <a:p>
            <a:fld id="{96FCE88B-6D4D-1947-A8C4-AD40281CD6D2}" type="slidenum">
              <a:rPr lang="fr-FR" smtClean="0"/>
              <a:t>32</a:t>
            </a:fld>
            <a:endParaRPr lang="fr-FR"/>
          </a:p>
        </p:txBody>
      </p:sp>
      <p:sp>
        <p:nvSpPr>
          <p:cNvPr id="6" name="Rectangle 5">
            <a:extLst>
              <a:ext uri="{FF2B5EF4-FFF2-40B4-BE49-F238E27FC236}">
                <a16:creationId xmlns:a16="http://schemas.microsoft.com/office/drawing/2014/main" id="{203583E1-72BD-4E9C-93C9-A482303DA54F}"/>
              </a:ext>
            </a:extLst>
          </p:cNvPr>
          <p:cNvSpPr/>
          <p:nvPr/>
        </p:nvSpPr>
        <p:spPr>
          <a:xfrm>
            <a:off x="534432" y="1303284"/>
            <a:ext cx="9439328" cy="4739759"/>
          </a:xfrm>
          <a:prstGeom prst="rect">
            <a:avLst/>
          </a:prstGeom>
        </p:spPr>
        <p:txBody>
          <a:bodyPr wrap="square">
            <a:spAutoFit/>
          </a:bodyPr>
          <a:lstStyle/>
          <a:p>
            <a:pPr marL="1500073" lvl="2" indent="-457200" algn="just">
              <a:buFont typeface="+mj-lt"/>
              <a:buAutoNum type="arabicPeriod" startAt="4"/>
            </a:pPr>
            <a:r>
              <a:rPr lang="fr-BE" sz="2600" dirty="0"/>
              <a:t>Mettant à disposition tout le matériel et les produits adéquats tant pour le nettoyage que pour la désinfection;</a:t>
            </a:r>
          </a:p>
          <a:p>
            <a:pPr marL="1500073" lvl="2" indent="-457200" algn="just">
              <a:buFont typeface="+mj-lt"/>
              <a:buAutoNum type="arabicPeriod" startAt="4"/>
            </a:pPr>
            <a:r>
              <a:rPr lang="fr-BE" sz="2600" dirty="0"/>
              <a:t>Evitant autant que possible l’utilisation de l’eau de javel et en remplaçant celle-ci par des produits biologiques;</a:t>
            </a:r>
          </a:p>
          <a:p>
            <a:pPr marL="1500073" lvl="2" indent="-457200" algn="just">
              <a:buFont typeface="+mj-lt"/>
              <a:buAutoNum type="arabicPeriod" startAt="4"/>
            </a:pPr>
            <a:r>
              <a:rPr lang="fr-BE" sz="2600" dirty="0"/>
              <a:t>Ventilant les pièces qui seront nettoyées par le travailleur;</a:t>
            </a:r>
          </a:p>
          <a:p>
            <a:pPr marL="1500073" lvl="2" indent="-457200" algn="just">
              <a:buFont typeface="+mj-lt"/>
              <a:buAutoNum type="arabicPeriod" startAt="4"/>
            </a:pPr>
            <a:r>
              <a:rPr lang="fr-BE" sz="2600" dirty="0"/>
              <a:t>Respectant la distanciation sociale (autre pièce si pas possible minimum 1,5 mètre et port du masque);</a:t>
            </a:r>
          </a:p>
          <a:p>
            <a:pPr marL="1500073" lvl="2" indent="-457200" algn="just">
              <a:buFont typeface="+mj-lt"/>
              <a:buAutoNum type="arabicPeriod" startAt="4"/>
            </a:pPr>
            <a:r>
              <a:rPr lang="fr-BE" sz="2600" dirty="0"/>
              <a:t>En étant conscient que l’organisation de travail habituelle peut être modifiée;</a:t>
            </a:r>
          </a:p>
          <a:p>
            <a:pPr marL="1500073" lvl="2" indent="-457200" algn="just">
              <a:buFont typeface="+mj-lt"/>
              <a:buAutoNum type="arabicPeriod" startAt="4"/>
            </a:pPr>
            <a:r>
              <a:rPr lang="fr-BE" sz="2600" dirty="0"/>
              <a:t>Privilégiant </a:t>
            </a:r>
            <a:r>
              <a:rPr lang="fr-BE" sz="2600" dirty="0">
                <a:solidFill>
                  <a:srgbClr val="FF0000"/>
                </a:solidFill>
              </a:rPr>
              <a:t>le Titre-Service Electronique </a:t>
            </a:r>
          </a:p>
          <a:p>
            <a:pPr marL="1500073" lvl="2" indent="-457200" algn="just">
              <a:buAutoNum type="arabicPeriod" startAt="4"/>
            </a:pPr>
            <a:endParaRPr lang="fr-BE" dirty="0"/>
          </a:p>
          <a:p>
            <a:pPr marL="457200" indent="-457200" algn="just">
              <a:buAutoNum type="arabicPeriod"/>
            </a:pPr>
            <a:endParaRPr lang="fr-BE" dirty="0"/>
          </a:p>
        </p:txBody>
      </p:sp>
    </p:spTree>
    <p:extLst>
      <p:ext uri="{BB962C8B-B14F-4D97-AF65-F5344CB8AC3E}">
        <p14:creationId xmlns:p14="http://schemas.microsoft.com/office/powerpoint/2010/main" val="3351469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EB6115-13AA-458F-8314-A4153806599D}"/>
              </a:ext>
            </a:extLst>
          </p:cNvPr>
          <p:cNvSpPr>
            <a:spLocks noGrp="1"/>
          </p:cNvSpPr>
          <p:nvPr>
            <p:ph type="title"/>
          </p:nvPr>
        </p:nvSpPr>
        <p:spPr>
          <a:xfrm>
            <a:off x="534432" y="302865"/>
            <a:ext cx="9619774" cy="5688032"/>
          </a:xfrm>
        </p:spPr>
        <p:txBody>
          <a:bodyPr>
            <a:normAutofit/>
          </a:bodyPr>
          <a:lstStyle/>
          <a:p>
            <a:r>
              <a:rPr lang="fr-BE" dirty="0">
                <a:solidFill>
                  <a:srgbClr val="FF0000"/>
                </a:solidFill>
              </a:rPr>
              <a:t>Bonne reprise à toutes et tous </a:t>
            </a:r>
            <a:br>
              <a:rPr lang="fr-BE" dirty="0">
                <a:solidFill>
                  <a:srgbClr val="FF0000"/>
                </a:solidFill>
              </a:rPr>
            </a:br>
            <a:r>
              <a:rPr lang="fr-BE" dirty="0">
                <a:solidFill>
                  <a:srgbClr val="FF0000"/>
                </a:solidFill>
              </a:rPr>
              <a:t>Prenez soin de vous et des autres</a:t>
            </a:r>
          </a:p>
        </p:txBody>
      </p:sp>
      <p:sp>
        <p:nvSpPr>
          <p:cNvPr id="3" name="Espace réservé du numéro de diapositive 2">
            <a:extLst>
              <a:ext uri="{FF2B5EF4-FFF2-40B4-BE49-F238E27FC236}">
                <a16:creationId xmlns:a16="http://schemas.microsoft.com/office/drawing/2014/main" id="{DE885026-AEA0-42B1-927C-F0FC1D2EFC88}"/>
              </a:ext>
            </a:extLst>
          </p:cNvPr>
          <p:cNvSpPr>
            <a:spLocks noGrp="1"/>
          </p:cNvSpPr>
          <p:nvPr>
            <p:ph type="sldNum" sz="quarter" idx="12"/>
          </p:nvPr>
        </p:nvSpPr>
        <p:spPr/>
        <p:txBody>
          <a:bodyPr/>
          <a:lstStyle/>
          <a:p>
            <a:fld id="{96FCE88B-6D4D-1947-A8C4-AD40281CD6D2}" type="slidenum">
              <a:rPr lang="fr-FR" smtClean="0"/>
              <a:t>33</a:t>
            </a:fld>
            <a:endParaRPr lang="fr-FR"/>
          </a:p>
        </p:txBody>
      </p:sp>
    </p:spTree>
    <p:extLst>
      <p:ext uri="{BB962C8B-B14F-4D97-AF65-F5344CB8AC3E}">
        <p14:creationId xmlns:p14="http://schemas.microsoft.com/office/powerpoint/2010/main" val="3564692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271F32-D331-401C-87AD-1480ECACFB27}"/>
              </a:ext>
            </a:extLst>
          </p:cNvPr>
          <p:cNvSpPr>
            <a:spLocks noGrp="1"/>
          </p:cNvSpPr>
          <p:nvPr>
            <p:ph type="title"/>
          </p:nvPr>
        </p:nvSpPr>
        <p:spPr/>
        <p:txBody>
          <a:bodyPr>
            <a:normAutofit fontScale="90000"/>
          </a:bodyPr>
          <a:lstStyle/>
          <a:p>
            <a:r>
              <a:rPr lang="fr-BE" dirty="0">
                <a:solidFill>
                  <a:srgbClr val="0070C0"/>
                </a:solidFill>
              </a:rPr>
              <a:t>Aides du Gouvernement wallon à destination du secteur Titre-Service</a:t>
            </a:r>
          </a:p>
        </p:txBody>
      </p:sp>
      <p:sp>
        <p:nvSpPr>
          <p:cNvPr id="3" name="Espace réservé du contenu 2">
            <a:extLst>
              <a:ext uri="{FF2B5EF4-FFF2-40B4-BE49-F238E27FC236}">
                <a16:creationId xmlns:a16="http://schemas.microsoft.com/office/drawing/2014/main" id="{D2DB77B2-1533-43BE-911F-693B2E57A3E2}"/>
              </a:ext>
            </a:extLst>
          </p:cNvPr>
          <p:cNvSpPr>
            <a:spLocks noGrp="1"/>
          </p:cNvSpPr>
          <p:nvPr>
            <p:ph idx="1"/>
          </p:nvPr>
        </p:nvSpPr>
        <p:spPr>
          <a:xfrm>
            <a:off x="534432" y="1764666"/>
            <a:ext cx="9619774" cy="5119610"/>
          </a:xfrm>
        </p:spPr>
        <p:txBody>
          <a:bodyPr>
            <a:normAutofit fontScale="92500" lnSpcReduction="20000"/>
          </a:bodyPr>
          <a:lstStyle/>
          <a:p>
            <a:r>
              <a:rPr lang="fr-BE" dirty="0">
                <a:solidFill>
                  <a:srgbClr val="FF0000"/>
                </a:solidFill>
              </a:rPr>
              <a:t>Prime unique </a:t>
            </a:r>
            <a:r>
              <a:rPr lang="fr-BE" dirty="0"/>
              <a:t>de 5.000 € versée à toutes les entreprises dont le siège social est situé en Wallonie.  Aucune démarche à effectuer - 541 EA concernées</a:t>
            </a:r>
          </a:p>
          <a:p>
            <a:r>
              <a:rPr lang="fr-BE" dirty="0">
                <a:solidFill>
                  <a:srgbClr val="FF0000"/>
                </a:solidFill>
              </a:rPr>
              <a:t>Indemnité horaire </a:t>
            </a:r>
            <a:r>
              <a:rPr lang="fr-BE" dirty="0"/>
              <a:t>de 14,86 € par heure de non-prestation et par travailleur pour les mois de mars et avril </a:t>
            </a:r>
          </a:p>
          <a:p>
            <a:pPr lvl="1"/>
            <a:r>
              <a:rPr lang="fr-BE" dirty="0"/>
              <a:t>Pour les travailleurs non déclarés en chômage temporaire (combinaison possible mais pas cumul);</a:t>
            </a:r>
          </a:p>
          <a:p>
            <a:pPr lvl="1"/>
            <a:r>
              <a:rPr lang="fr-BE" dirty="0"/>
              <a:t>Délai pour introduire sa demande 10 mai pour l’intervention du mois de mars et 30 mai pour l’intervention du mois d’avril, </a:t>
            </a:r>
          </a:p>
          <a:p>
            <a:pPr lvl="1"/>
            <a:r>
              <a:rPr lang="fr-BE" dirty="0"/>
              <a:t>N’est pris en compte que le premier fichier envoyé !</a:t>
            </a:r>
          </a:p>
        </p:txBody>
      </p:sp>
      <p:sp>
        <p:nvSpPr>
          <p:cNvPr id="4" name="Espace réservé du numéro de diapositive 3">
            <a:extLst>
              <a:ext uri="{FF2B5EF4-FFF2-40B4-BE49-F238E27FC236}">
                <a16:creationId xmlns:a16="http://schemas.microsoft.com/office/drawing/2014/main" id="{2687B63F-DC3C-4143-A346-045DB7565E00}"/>
              </a:ext>
            </a:extLst>
          </p:cNvPr>
          <p:cNvSpPr>
            <a:spLocks noGrp="1"/>
          </p:cNvSpPr>
          <p:nvPr>
            <p:ph type="sldNum" sz="quarter" idx="12"/>
          </p:nvPr>
        </p:nvSpPr>
        <p:spPr/>
        <p:txBody>
          <a:bodyPr/>
          <a:lstStyle/>
          <a:p>
            <a:fld id="{96FCE88B-6D4D-1947-A8C4-AD40281CD6D2}" type="slidenum">
              <a:rPr lang="fr-FR" smtClean="0"/>
              <a:t>4</a:t>
            </a:fld>
            <a:endParaRPr lang="fr-FR"/>
          </a:p>
        </p:txBody>
      </p:sp>
    </p:spTree>
    <p:extLst>
      <p:ext uri="{BB962C8B-B14F-4D97-AF65-F5344CB8AC3E}">
        <p14:creationId xmlns:p14="http://schemas.microsoft.com/office/powerpoint/2010/main" val="1831356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BCF50A-C996-410E-9E32-AFF6342BA636}"/>
              </a:ext>
            </a:extLst>
          </p:cNvPr>
          <p:cNvSpPr>
            <a:spLocks noGrp="1"/>
          </p:cNvSpPr>
          <p:nvPr>
            <p:ph idx="1"/>
          </p:nvPr>
        </p:nvSpPr>
        <p:spPr>
          <a:xfrm>
            <a:off x="534432" y="966952"/>
            <a:ext cx="9619774" cy="5788845"/>
          </a:xfrm>
        </p:spPr>
        <p:txBody>
          <a:bodyPr>
            <a:normAutofit fontScale="77500" lnSpcReduction="20000"/>
          </a:bodyPr>
          <a:lstStyle/>
          <a:p>
            <a:r>
              <a:rPr lang="fr-BE" dirty="0"/>
              <a:t>Indemnité horaire de 18 € par heure de non-prestation et par travailleur pour le mois de </a:t>
            </a:r>
            <a:r>
              <a:rPr lang="fr-BE" dirty="0">
                <a:solidFill>
                  <a:srgbClr val="FF0000"/>
                </a:solidFill>
              </a:rPr>
              <a:t>mai</a:t>
            </a:r>
          </a:p>
          <a:p>
            <a:pPr lvl="1"/>
            <a:r>
              <a:rPr lang="fr-BE" dirty="0"/>
              <a:t>Pour les travailleurs non déclarés en chômage temporaire (combinaison possible mais pas cumul);</a:t>
            </a:r>
          </a:p>
          <a:p>
            <a:pPr lvl="1"/>
            <a:r>
              <a:rPr lang="fr-BE" dirty="0"/>
              <a:t>Délai d’introduction de la demande : 30 juin</a:t>
            </a:r>
          </a:p>
          <a:p>
            <a:pPr lvl="1"/>
            <a:r>
              <a:rPr lang="fr-BE" dirty="0"/>
              <a:t>Seul le premier fichier envoyé est traité</a:t>
            </a:r>
          </a:p>
          <a:p>
            <a:pPr lvl="1"/>
            <a:r>
              <a:rPr lang="fr-BE" dirty="0"/>
              <a:t>Pour toutes les entreprises agréées par la Wallonie</a:t>
            </a:r>
          </a:p>
          <a:p>
            <a:pPr marL="521436" lvl="1" indent="0">
              <a:buNone/>
            </a:pPr>
            <a:endParaRPr lang="fr-BE" dirty="0"/>
          </a:p>
          <a:p>
            <a:r>
              <a:rPr lang="fr-BE" dirty="0"/>
              <a:t>Indemnité horaire de 18 € par heure et par travailleur pour les prestations du mois de </a:t>
            </a:r>
            <a:r>
              <a:rPr lang="fr-BE" dirty="0">
                <a:solidFill>
                  <a:srgbClr val="FF0000"/>
                </a:solidFill>
              </a:rPr>
              <a:t>mai</a:t>
            </a:r>
            <a:r>
              <a:rPr lang="fr-BE" dirty="0"/>
              <a:t> soit une indemnité totale de 27 €</a:t>
            </a:r>
          </a:p>
          <a:p>
            <a:pPr lvl="1"/>
            <a:r>
              <a:rPr lang="fr-BE" dirty="0"/>
              <a:t>Uniquement pour les PME agréées par la Wallonie</a:t>
            </a:r>
          </a:p>
          <a:p>
            <a:pPr lvl="1"/>
            <a:r>
              <a:rPr lang="fr-BE" dirty="0"/>
              <a:t>Protection maximale du travailleur (équipement)</a:t>
            </a:r>
          </a:p>
          <a:p>
            <a:pPr lvl="1"/>
            <a:r>
              <a:rPr lang="fr-BE" dirty="0"/>
              <a:t>Délai maximal du 30 septembre 2020 pour rentrer les TS de mai</a:t>
            </a:r>
          </a:p>
          <a:p>
            <a:endParaRPr lang="fr-BE" dirty="0"/>
          </a:p>
          <a:p>
            <a:pPr lvl="1"/>
            <a:endParaRPr lang="fr-BE" dirty="0"/>
          </a:p>
          <a:p>
            <a:pPr lvl="1"/>
            <a:endParaRPr lang="fr-BE" dirty="0"/>
          </a:p>
          <a:p>
            <a:pPr lvl="1"/>
            <a:endParaRPr lang="fr-BE" dirty="0"/>
          </a:p>
          <a:p>
            <a:pPr marL="521436" lvl="1" indent="0">
              <a:buNone/>
            </a:pPr>
            <a:endParaRPr lang="fr-BE" dirty="0"/>
          </a:p>
          <a:p>
            <a:pPr lvl="1"/>
            <a:endParaRPr lang="fr-BE" dirty="0"/>
          </a:p>
          <a:p>
            <a:pPr lvl="1"/>
            <a:endParaRPr lang="fr-BE" dirty="0"/>
          </a:p>
          <a:p>
            <a:pPr lvl="1"/>
            <a:endParaRPr lang="fr-BE" dirty="0"/>
          </a:p>
        </p:txBody>
      </p:sp>
      <p:sp>
        <p:nvSpPr>
          <p:cNvPr id="4" name="Espace réservé du numéro de diapositive 3">
            <a:extLst>
              <a:ext uri="{FF2B5EF4-FFF2-40B4-BE49-F238E27FC236}">
                <a16:creationId xmlns:a16="http://schemas.microsoft.com/office/drawing/2014/main" id="{29021527-2281-48C3-930E-DA0C2BACB2DA}"/>
              </a:ext>
            </a:extLst>
          </p:cNvPr>
          <p:cNvSpPr>
            <a:spLocks noGrp="1"/>
          </p:cNvSpPr>
          <p:nvPr>
            <p:ph type="sldNum" sz="quarter" idx="12"/>
          </p:nvPr>
        </p:nvSpPr>
        <p:spPr/>
        <p:txBody>
          <a:bodyPr/>
          <a:lstStyle/>
          <a:p>
            <a:fld id="{96FCE88B-6D4D-1947-A8C4-AD40281CD6D2}" type="slidenum">
              <a:rPr lang="fr-FR" smtClean="0"/>
              <a:t>5</a:t>
            </a:fld>
            <a:endParaRPr lang="fr-FR"/>
          </a:p>
        </p:txBody>
      </p:sp>
    </p:spTree>
    <p:extLst>
      <p:ext uri="{BB962C8B-B14F-4D97-AF65-F5344CB8AC3E}">
        <p14:creationId xmlns:p14="http://schemas.microsoft.com/office/powerpoint/2010/main" val="280193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469B16-A1FD-46F4-9E57-094A5E6DFD9C}"/>
              </a:ext>
            </a:extLst>
          </p:cNvPr>
          <p:cNvSpPr>
            <a:spLocks noGrp="1"/>
          </p:cNvSpPr>
          <p:nvPr>
            <p:ph type="title"/>
          </p:nvPr>
        </p:nvSpPr>
        <p:spPr/>
        <p:txBody>
          <a:bodyPr/>
          <a:lstStyle/>
          <a:p>
            <a:r>
              <a:rPr lang="fr-BE" dirty="0">
                <a:solidFill>
                  <a:srgbClr val="0070C0"/>
                </a:solidFill>
              </a:rPr>
              <a:t>Formation </a:t>
            </a:r>
            <a:r>
              <a:rPr lang="fr-BE" dirty="0" err="1">
                <a:solidFill>
                  <a:srgbClr val="0070C0"/>
                </a:solidFill>
              </a:rPr>
              <a:t>Covid</a:t>
            </a:r>
            <a:r>
              <a:rPr lang="fr-BE" dirty="0">
                <a:solidFill>
                  <a:srgbClr val="0070C0"/>
                </a:solidFill>
              </a:rPr>
              <a:t> des travailleurs</a:t>
            </a:r>
          </a:p>
        </p:txBody>
      </p:sp>
      <p:sp>
        <p:nvSpPr>
          <p:cNvPr id="3" name="Espace réservé du contenu 2">
            <a:extLst>
              <a:ext uri="{FF2B5EF4-FFF2-40B4-BE49-F238E27FC236}">
                <a16:creationId xmlns:a16="http://schemas.microsoft.com/office/drawing/2014/main" id="{29A75AA4-881E-4E2C-A623-13AA43210180}"/>
              </a:ext>
            </a:extLst>
          </p:cNvPr>
          <p:cNvSpPr>
            <a:spLocks noGrp="1"/>
          </p:cNvSpPr>
          <p:nvPr>
            <p:ph idx="1"/>
          </p:nvPr>
        </p:nvSpPr>
        <p:spPr>
          <a:xfrm>
            <a:off x="534432" y="1764666"/>
            <a:ext cx="9619774" cy="5319306"/>
          </a:xfrm>
        </p:spPr>
        <p:txBody>
          <a:bodyPr>
            <a:normAutofit fontScale="85000" lnSpcReduction="10000"/>
          </a:bodyPr>
          <a:lstStyle/>
          <a:p>
            <a:r>
              <a:rPr lang="fr-BE" dirty="0"/>
              <a:t>Intervention du FFTS + indemnités horaires</a:t>
            </a:r>
          </a:p>
          <a:p>
            <a:pPr marL="0" indent="0">
              <a:buNone/>
            </a:pPr>
            <a:endParaRPr lang="fr-BE" sz="1400" dirty="0"/>
          </a:p>
          <a:p>
            <a:pPr marL="0" indent="0">
              <a:buNone/>
            </a:pPr>
            <a:r>
              <a:rPr lang="fr-BE" dirty="0"/>
              <a:t>Conditions : </a:t>
            </a:r>
          </a:p>
          <a:p>
            <a:pPr lvl="1"/>
            <a:r>
              <a:rPr lang="fr-BE" dirty="0"/>
              <a:t>Formation donnée avant le 30 juin 2020</a:t>
            </a:r>
          </a:p>
          <a:p>
            <a:pPr lvl="1"/>
            <a:r>
              <a:rPr lang="fr-BE" dirty="0"/>
              <a:t>Formation donnée par une personne qui a, elle-même, suivi la formation du Forem</a:t>
            </a:r>
          </a:p>
          <a:p>
            <a:pPr lvl="1"/>
            <a:r>
              <a:rPr lang="fr-BE" dirty="0"/>
              <a:t>Formation en présentiel</a:t>
            </a:r>
          </a:p>
          <a:p>
            <a:pPr lvl="1"/>
            <a:r>
              <a:rPr lang="fr-BE" dirty="0"/>
              <a:t>Transmission du support des travailleurs au FFTS</a:t>
            </a:r>
          </a:p>
          <a:p>
            <a:pPr lvl="1"/>
            <a:r>
              <a:rPr lang="fr-BE" dirty="0"/>
              <a:t>Transmission de la note à destination des utilisateurs au FFTS</a:t>
            </a:r>
          </a:p>
          <a:p>
            <a:pPr lvl="1"/>
            <a:r>
              <a:rPr lang="fr-BE" dirty="0"/>
              <a:t>Introduction du formulaire spécifique de demande de remboursement auprès du FFTS pour le 20 septembre 2020 au plus tard (fondsdeformation.titresservices@forem.be)</a:t>
            </a:r>
          </a:p>
          <a:p>
            <a:pPr marL="521436" lvl="1" indent="0">
              <a:buNone/>
            </a:pPr>
            <a:endParaRPr lang="fr-BE" dirty="0"/>
          </a:p>
        </p:txBody>
      </p:sp>
      <p:sp>
        <p:nvSpPr>
          <p:cNvPr id="4" name="Espace réservé du numéro de diapositive 3">
            <a:extLst>
              <a:ext uri="{FF2B5EF4-FFF2-40B4-BE49-F238E27FC236}">
                <a16:creationId xmlns:a16="http://schemas.microsoft.com/office/drawing/2014/main" id="{B57357D0-5B0E-4383-B71C-6C6DA9031401}"/>
              </a:ext>
            </a:extLst>
          </p:cNvPr>
          <p:cNvSpPr>
            <a:spLocks noGrp="1"/>
          </p:cNvSpPr>
          <p:nvPr>
            <p:ph type="sldNum" sz="quarter" idx="12"/>
          </p:nvPr>
        </p:nvSpPr>
        <p:spPr/>
        <p:txBody>
          <a:bodyPr/>
          <a:lstStyle/>
          <a:p>
            <a:fld id="{96FCE88B-6D4D-1947-A8C4-AD40281CD6D2}" type="slidenum">
              <a:rPr lang="fr-FR" smtClean="0"/>
              <a:t>6</a:t>
            </a:fld>
            <a:endParaRPr lang="fr-FR"/>
          </a:p>
        </p:txBody>
      </p:sp>
    </p:spTree>
    <p:extLst>
      <p:ext uri="{BB962C8B-B14F-4D97-AF65-F5344CB8AC3E}">
        <p14:creationId xmlns:p14="http://schemas.microsoft.com/office/powerpoint/2010/main" val="72637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9FAD569-EBEA-4175-8220-5635EC9F63A6}"/>
              </a:ext>
            </a:extLst>
          </p:cNvPr>
          <p:cNvSpPr>
            <a:spLocks noGrp="1"/>
          </p:cNvSpPr>
          <p:nvPr>
            <p:ph idx="1"/>
          </p:nvPr>
        </p:nvSpPr>
        <p:spPr>
          <a:xfrm>
            <a:off x="534432" y="399394"/>
            <a:ext cx="9619774" cy="7012900"/>
          </a:xfrm>
        </p:spPr>
        <p:txBody>
          <a:bodyPr>
            <a:normAutofit fontScale="92500" lnSpcReduction="10000"/>
          </a:bodyPr>
          <a:lstStyle/>
          <a:p>
            <a:pPr marL="0" indent="0" algn="just">
              <a:buNone/>
            </a:pPr>
            <a:r>
              <a:rPr lang="fr-BE" sz="3500" dirty="0">
                <a:solidFill>
                  <a:srgbClr val="0070C0"/>
                </a:solidFill>
              </a:rPr>
              <a:t>7 MAI 2020. - Loi portant des mesures exceptionnelles dans le cadre de la pandémie COVID-19 en matière de pensions, pension complémentaire et autres avantages complémentaires en matière de sécurité sociale </a:t>
            </a:r>
          </a:p>
          <a:p>
            <a:endParaRPr lang="fr-BE" sz="2400" dirty="0"/>
          </a:p>
          <a:p>
            <a:pPr algn="just"/>
            <a:r>
              <a:rPr lang="fr-BE" sz="3500" dirty="0"/>
              <a:t>Désormais, les pensionnés actifs (dont vos aide-ménagères 😊), qui avaient choisi de continuer à travailler après leurs 65 ans mais qui, en raison de cette crise, ont été contraints de cesser leurs activités et ont perdu ainsi une part de leurs revenus et de leur pouvoir d'achat, pourront cumuler, temporairement, leur pension, avec un revenu de remplacement comme le droit passerelle ou le chômage temporaire. L'entrée en vigueur de la de loi est fixée avec effet rétroactif au </a:t>
            </a:r>
            <a:r>
              <a:rPr lang="fr-BE" sz="3500" dirty="0">
                <a:solidFill>
                  <a:srgbClr val="FF0000"/>
                </a:solidFill>
              </a:rPr>
              <a:t>1er mars 2020</a:t>
            </a:r>
            <a:r>
              <a:rPr lang="fr-BE" sz="3500" dirty="0"/>
              <a:t>. </a:t>
            </a:r>
          </a:p>
          <a:p>
            <a:endParaRPr lang="fr-BE" sz="2400" dirty="0"/>
          </a:p>
          <a:p>
            <a:endParaRPr lang="fr-BE" dirty="0"/>
          </a:p>
        </p:txBody>
      </p:sp>
      <p:sp>
        <p:nvSpPr>
          <p:cNvPr id="4" name="Espace réservé du numéro de diapositive 3">
            <a:extLst>
              <a:ext uri="{FF2B5EF4-FFF2-40B4-BE49-F238E27FC236}">
                <a16:creationId xmlns:a16="http://schemas.microsoft.com/office/drawing/2014/main" id="{DF170501-E67B-40AF-8BEA-B4859BED0267}"/>
              </a:ext>
            </a:extLst>
          </p:cNvPr>
          <p:cNvSpPr>
            <a:spLocks noGrp="1"/>
          </p:cNvSpPr>
          <p:nvPr>
            <p:ph type="sldNum" sz="quarter" idx="12"/>
          </p:nvPr>
        </p:nvSpPr>
        <p:spPr/>
        <p:txBody>
          <a:bodyPr/>
          <a:lstStyle/>
          <a:p>
            <a:fld id="{96FCE88B-6D4D-1947-A8C4-AD40281CD6D2}" type="slidenum">
              <a:rPr lang="fr-FR" smtClean="0"/>
              <a:t>7</a:t>
            </a:fld>
            <a:endParaRPr lang="fr-FR"/>
          </a:p>
        </p:txBody>
      </p:sp>
    </p:spTree>
    <p:extLst>
      <p:ext uri="{BB962C8B-B14F-4D97-AF65-F5344CB8AC3E}">
        <p14:creationId xmlns:p14="http://schemas.microsoft.com/office/powerpoint/2010/main" val="2846674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5F1161-9A6B-4DF9-9CC7-F1B7476FD7BF}"/>
              </a:ext>
            </a:extLst>
          </p:cNvPr>
          <p:cNvSpPr>
            <a:spLocks noGrp="1"/>
          </p:cNvSpPr>
          <p:nvPr>
            <p:ph type="title"/>
          </p:nvPr>
        </p:nvSpPr>
        <p:spPr>
          <a:xfrm>
            <a:off x="534432" y="302865"/>
            <a:ext cx="9544989" cy="1095011"/>
          </a:xfrm>
        </p:spPr>
        <p:txBody>
          <a:bodyPr>
            <a:normAutofit/>
          </a:bodyPr>
          <a:lstStyle/>
          <a:p>
            <a:r>
              <a:rPr lang="fr-BE" sz="3600" dirty="0">
                <a:solidFill>
                  <a:srgbClr val="0070C0"/>
                </a:solidFill>
              </a:rPr>
              <a:t>Rappel de vos obligations en tant qu’employeur</a:t>
            </a:r>
          </a:p>
        </p:txBody>
      </p:sp>
      <p:sp>
        <p:nvSpPr>
          <p:cNvPr id="3" name="Espace réservé du contenu 2">
            <a:extLst>
              <a:ext uri="{FF2B5EF4-FFF2-40B4-BE49-F238E27FC236}">
                <a16:creationId xmlns:a16="http://schemas.microsoft.com/office/drawing/2014/main" id="{0F4E423E-21F4-4EFE-B40E-21D25D90666A}"/>
              </a:ext>
            </a:extLst>
          </p:cNvPr>
          <p:cNvSpPr>
            <a:spLocks noGrp="1"/>
          </p:cNvSpPr>
          <p:nvPr>
            <p:ph idx="1"/>
          </p:nvPr>
        </p:nvSpPr>
        <p:spPr>
          <a:xfrm>
            <a:off x="378373" y="1397876"/>
            <a:ext cx="10184524" cy="6014418"/>
          </a:xfrm>
        </p:spPr>
        <p:txBody>
          <a:bodyPr>
            <a:normAutofit fontScale="40000" lnSpcReduction="20000"/>
          </a:bodyPr>
          <a:lstStyle/>
          <a:p>
            <a:r>
              <a:rPr lang="fr-BE" sz="5100" dirty="0"/>
              <a:t>Chaque employeur est </a:t>
            </a:r>
            <a:r>
              <a:rPr lang="fr-BE" sz="5100" dirty="0">
                <a:solidFill>
                  <a:srgbClr val="FF0000"/>
                </a:solidFill>
              </a:rPr>
              <a:t>responsable</a:t>
            </a:r>
            <a:r>
              <a:rPr lang="fr-BE" sz="5100" dirty="0"/>
              <a:t> de la </a:t>
            </a:r>
            <a:r>
              <a:rPr lang="fr-BE" sz="5100" dirty="0">
                <a:solidFill>
                  <a:srgbClr val="FF0000"/>
                </a:solidFill>
              </a:rPr>
              <a:t>sécurité</a:t>
            </a:r>
            <a:r>
              <a:rPr lang="fr-BE" sz="5100" dirty="0"/>
              <a:t> et de la </a:t>
            </a:r>
            <a:r>
              <a:rPr lang="fr-BE" sz="5100" dirty="0">
                <a:solidFill>
                  <a:srgbClr val="FF0000"/>
                </a:solidFill>
              </a:rPr>
              <a:t>santé</a:t>
            </a:r>
            <a:r>
              <a:rPr lang="fr-BE" sz="5100" dirty="0"/>
              <a:t> de son personnel pendant l'exécution du travail (loi relative au bien-être et loi relative aux contrats de travail).</a:t>
            </a:r>
          </a:p>
          <a:p>
            <a:pPr marL="0" indent="0">
              <a:buNone/>
            </a:pPr>
            <a:endParaRPr lang="fr-BE" sz="5100" dirty="0"/>
          </a:p>
          <a:p>
            <a:r>
              <a:rPr lang="fr-BE" sz="5100" dirty="0"/>
              <a:t>Même pendant la crise du </a:t>
            </a:r>
            <a:r>
              <a:rPr lang="fr-BE" sz="5100" dirty="0" err="1"/>
              <a:t>Covid</a:t>
            </a:r>
            <a:r>
              <a:rPr lang="fr-BE" sz="5100" dirty="0"/>
              <a:t> 19, l'employeur doit appliquer les principes de prévention généraux: tout d'abord, </a:t>
            </a:r>
            <a:r>
              <a:rPr lang="fr-BE" sz="5100" b="1" dirty="0">
                <a:solidFill>
                  <a:srgbClr val="FF0000"/>
                </a:solidFill>
              </a:rPr>
              <a:t>prévenir les risques </a:t>
            </a:r>
            <a:r>
              <a:rPr lang="fr-BE" sz="5100" dirty="0"/>
              <a:t>et ensuite prendre des mesures pour </a:t>
            </a:r>
            <a:r>
              <a:rPr lang="fr-BE" sz="5100" b="1" dirty="0">
                <a:solidFill>
                  <a:srgbClr val="FF0000"/>
                </a:solidFill>
              </a:rPr>
              <a:t>adapter le travail à l’homme</a:t>
            </a:r>
            <a:r>
              <a:rPr lang="fr-BE" sz="5100" dirty="0">
                <a:solidFill>
                  <a:srgbClr val="FF0000"/>
                </a:solidFill>
              </a:rPr>
              <a:t>.</a:t>
            </a:r>
          </a:p>
          <a:p>
            <a:pPr marL="0" indent="0">
              <a:buNone/>
            </a:pPr>
            <a:endParaRPr lang="fr-BE" sz="5100" dirty="0">
              <a:solidFill>
                <a:srgbClr val="FF0000"/>
              </a:solidFill>
            </a:endParaRPr>
          </a:p>
          <a:p>
            <a:r>
              <a:rPr lang="fr-BE" sz="5100" dirty="0">
                <a:solidFill>
                  <a:srgbClr val="FF0000"/>
                </a:solidFill>
              </a:rPr>
              <a:t>Importance du CPPT (ou DS) : les organes de concertation sociale internes ont préparés la reprise et décidé des choix pour le reprise en toute sécurité des activités</a:t>
            </a:r>
          </a:p>
          <a:p>
            <a:pPr marL="0" indent="0">
              <a:buNone/>
            </a:pPr>
            <a:endParaRPr lang="fr-BE" sz="5100" dirty="0"/>
          </a:p>
          <a:p>
            <a:r>
              <a:rPr lang="fr-BE" sz="5100" dirty="0"/>
              <a:t>Tout travailleur a également l'obligation : “</a:t>
            </a:r>
            <a:r>
              <a:rPr lang="fr-BE" sz="5100" i="1" dirty="0"/>
              <a:t>de s'abstenir de tout ce qui pourrait nuire, soit à </a:t>
            </a:r>
            <a:r>
              <a:rPr lang="fr-BE" sz="5100" b="1" i="1" dirty="0"/>
              <a:t>sa propre sécurité</a:t>
            </a:r>
            <a:r>
              <a:rPr lang="fr-BE" sz="5100" i="1" dirty="0"/>
              <a:t>, soit à celle de ses </a:t>
            </a:r>
            <a:r>
              <a:rPr lang="fr-BE" sz="5100" b="1" i="1" dirty="0"/>
              <a:t>compagnons, de l'employeur ou de tiers</a:t>
            </a:r>
            <a:r>
              <a:rPr lang="fr-BE" sz="5100" i="1" dirty="0"/>
              <a:t>.”(art. 17, 4° de la loi relative aux contrats de travail).</a:t>
            </a:r>
            <a:endParaRPr lang="fr-BE" sz="5100" dirty="0"/>
          </a:p>
          <a:p>
            <a:pPr marL="0" indent="0">
              <a:buNone/>
            </a:pPr>
            <a:endParaRPr lang="fr-BE" sz="5100" dirty="0"/>
          </a:p>
          <a:p>
            <a:r>
              <a:rPr lang="fr-BE" sz="5100" dirty="0"/>
              <a:t>Dans le secteur des titres-services, il existe une </a:t>
            </a:r>
            <a:r>
              <a:rPr lang="fr-BE" sz="5100" dirty="0">
                <a:solidFill>
                  <a:srgbClr val="FF0000"/>
                </a:solidFill>
              </a:rPr>
              <a:t>relation triangulaire </a:t>
            </a:r>
            <a:r>
              <a:rPr lang="fr-BE" sz="5100" dirty="0"/>
              <a:t>particulière entre l'employeur, le travailleur et l'utilisateur. Pendant cette crise, il est essentiel que l'employeur communique clairement avec le client et son travailleur sur la meilleure façon de protéger la santé de celui-ci et de l’utilisateur et sa famille contre une éventuelle contamination du virus Covid-19 pendant l'exécution du travail.</a:t>
            </a:r>
          </a:p>
          <a:p>
            <a:endParaRPr lang="fr-BE" dirty="0"/>
          </a:p>
        </p:txBody>
      </p:sp>
      <p:sp>
        <p:nvSpPr>
          <p:cNvPr id="4" name="Espace réservé du numéro de diapositive 3">
            <a:extLst>
              <a:ext uri="{FF2B5EF4-FFF2-40B4-BE49-F238E27FC236}">
                <a16:creationId xmlns:a16="http://schemas.microsoft.com/office/drawing/2014/main" id="{B6450830-3596-4C8A-9B04-7F859AF2EC40}"/>
              </a:ext>
            </a:extLst>
          </p:cNvPr>
          <p:cNvSpPr>
            <a:spLocks noGrp="1"/>
          </p:cNvSpPr>
          <p:nvPr>
            <p:ph type="sldNum" sz="quarter" idx="12"/>
          </p:nvPr>
        </p:nvSpPr>
        <p:spPr/>
        <p:txBody>
          <a:bodyPr/>
          <a:lstStyle/>
          <a:p>
            <a:fld id="{96FCE88B-6D4D-1947-A8C4-AD40281CD6D2}" type="slidenum">
              <a:rPr lang="fr-FR" smtClean="0"/>
              <a:t>8</a:t>
            </a:fld>
            <a:endParaRPr lang="fr-FR"/>
          </a:p>
        </p:txBody>
      </p:sp>
    </p:spTree>
    <p:extLst>
      <p:ext uri="{BB962C8B-B14F-4D97-AF65-F5344CB8AC3E}">
        <p14:creationId xmlns:p14="http://schemas.microsoft.com/office/powerpoint/2010/main" val="2798883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A5BA17-C982-4738-8477-AB13B6C88862}"/>
              </a:ext>
            </a:extLst>
          </p:cNvPr>
          <p:cNvSpPr>
            <a:spLocks noGrp="1"/>
          </p:cNvSpPr>
          <p:nvPr>
            <p:ph type="title"/>
          </p:nvPr>
        </p:nvSpPr>
        <p:spPr/>
        <p:txBody>
          <a:bodyPr>
            <a:normAutofit fontScale="90000"/>
          </a:bodyPr>
          <a:lstStyle/>
          <a:p>
            <a:r>
              <a:rPr lang="fr-BE" dirty="0">
                <a:solidFill>
                  <a:srgbClr val="0070C0"/>
                </a:solidFill>
              </a:rPr>
              <a:t>Obligations minimales envers les travailleurs Titres-services</a:t>
            </a:r>
          </a:p>
        </p:txBody>
      </p:sp>
      <p:sp>
        <p:nvSpPr>
          <p:cNvPr id="3" name="Espace réservé du contenu 2">
            <a:extLst>
              <a:ext uri="{FF2B5EF4-FFF2-40B4-BE49-F238E27FC236}">
                <a16:creationId xmlns:a16="http://schemas.microsoft.com/office/drawing/2014/main" id="{34FE6F66-382D-454A-B88B-1848FE884396}"/>
              </a:ext>
            </a:extLst>
          </p:cNvPr>
          <p:cNvSpPr>
            <a:spLocks noGrp="1"/>
          </p:cNvSpPr>
          <p:nvPr>
            <p:ph idx="1"/>
          </p:nvPr>
        </p:nvSpPr>
        <p:spPr>
          <a:xfrm>
            <a:off x="346841" y="1764665"/>
            <a:ext cx="10131973" cy="5495319"/>
          </a:xfrm>
        </p:spPr>
        <p:txBody>
          <a:bodyPr>
            <a:normAutofit fontScale="55000" lnSpcReduction="20000"/>
          </a:bodyPr>
          <a:lstStyle/>
          <a:p>
            <a:r>
              <a:rPr lang="fr-BE" dirty="0">
                <a:solidFill>
                  <a:srgbClr val="FF0000"/>
                </a:solidFill>
              </a:rPr>
              <a:t>Equiper</a:t>
            </a:r>
            <a:r>
              <a:rPr lang="fr-BE" dirty="0"/>
              <a:t> le travailleur de la façon la plus adéquate - Fourniture EPI </a:t>
            </a:r>
          </a:p>
          <a:p>
            <a:pPr marL="0" indent="0" algn="just">
              <a:buNone/>
            </a:pPr>
            <a:r>
              <a:rPr lang="fr-BE" sz="3200" dirty="0"/>
              <a:t>Un équipement de protection individuelle (EPI) est un dispositif ou moyen destiné à être porté ou tenu par une personne en vue de la protéger contre un ou plusieurs risques susceptibles de menacer sa sécurité ou sa santé.</a:t>
            </a:r>
          </a:p>
          <a:p>
            <a:pPr marL="0" indent="0" algn="just">
              <a:buNone/>
            </a:pPr>
            <a:endParaRPr lang="fr-BE" sz="3200" dirty="0"/>
          </a:p>
          <a:p>
            <a:pPr marL="0" indent="0">
              <a:buNone/>
            </a:pPr>
            <a:r>
              <a:rPr lang="fr-BE" sz="3200" dirty="0"/>
              <a:t>L’employeur doit rechercher </a:t>
            </a:r>
            <a:r>
              <a:rPr lang="fr-BE" sz="3200" dirty="0">
                <a:solidFill>
                  <a:srgbClr val="FF0000"/>
                </a:solidFill>
              </a:rPr>
              <a:t>tous les moyens </a:t>
            </a:r>
            <a:r>
              <a:rPr lang="fr-BE" sz="3200" dirty="0"/>
              <a:t>permettant d’assurer la sécurité de ses salariés en : 	</a:t>
            </a:r>
            <a:br>
              <a:rPr lang="fr-BE" sz="3200" dirty="0"/>
            </a:br>
            <a:r>
              <a:rPr lang="fr-BE" sz="3200" dirty="0"/>
              <a:t>1. Supprimant ou réduisant les risques à la source</a:t>
            </a:r>
            <a:br>
              <a:rPr lang="fr-BE" sz="3200" dirty="0"/>
            </a:br>
            <a:r>
              <a:rPr lang="fr-BE" sz="3200" dirty="0"/>
              <a:t>2. Mettant en place des mesures de protection collective</a:t>
            </a:r>
            <a:br>
              <a:rPr lang="fr-BE" sz="3200" dirty="0"/>
            </a:br>
            <a:r>
              <a:rPr lang="fr-BE" sz="3200" dirty="0"/>
              <a:t>3. Donnant des consignes appropriées aux salariés</a:t>
            </a:r>
          </a:p>
          <a:p>
            <a:pPr marL="0" indent="0">
              <a:buNone/>
            </a:pPr>
            <a:r>
              <a:rPr lang="fr-BE" sz="3200" dirty="0"/>
              <a:t>4. Lorsque les risques </a:t>
            </a:r>
            <a:r>
              <a:rPr lang="fr-BE" sz="3200" dirty="0">
                <a:solidFill>
                  <a:srgbClr val="FF0000"/>
                </a:solidFill>
              </a:rPr>
              <a:t>ne peuvent être limités à la source</a:t>
            </a:r>
            <a:r>
              <a:rPr lang="fr-BE" sz="3200" dirty="0"/>
              <a:t>, les EPI sont utilisés</a:t>
            </a:r>
          </a:p>
          <a:p>
            <a:pPr lvl="1"/>
            <a:endParaRPr lang="fr-BE" dirty="0"/>
          </a:p>
          <a:p>
            <a:pPr lvl="1"/>
            <a:r>
              <a:rPr lang="fr-BE" dirty="0"/>
              <a:t>« Masques »</a:t>
            </a:r>
          </a:p>
          <a:p>
            <a:pPr lvl="1"/>
            <a:r>
              <a:rPr lang="fr-BE" dirty="0"/>
              <a:t>Gants</a:t>
            </a:r>
          </a:p>
          <a:p>
            <a:pPr lvl="1"/>
            <a:r>
              <a:rPr lang="fr-BE" dirty="0"/>
              <a:t>Vêtements professionnels (tee-shirt, tablier,…)</a:t>
            </a:r>
          </a:p>
          <a:p>
            <a:pPr lvl="1"/>
            <a:r>
              <a:rPr lang="fr-BE" dirty="0"/>
              <a:t>« Chaussures de travail fermées »</a:t>
            </a:r>
          </a:p>
          <a:p>
            <a:pPr lvl="1"/>
            <a:r>
              <a:rPr lang="fr-BE" dirty="0"/>
              <a:t>Gel hydroalcoolique</a:t>
            </a:r>
          </a:p>
          <a:p>
            <a:pPr marL="521436" lvl="1" indent="0">
              <a:buNone/>
            </a:pPr>
            <a:endParaRPr lang="fr-BE" dirty="0"/>
          </a:p>
          <a:p>
            <a:r>
              <a:rPr lang="fr-BE" dirty="0">
                <a:solidFill>
                  <a:srgbClr val="FF0000"/>
                </a:solidFill>
              </a:rPr>
              <a:t>(In)former </a:t>
            </a:r>
            <a:r>
              <a:rPr lang="fr-BE" dirty="0"/>
              <a:t>et </a:t>
            </a:r>
            <a:r>
              <a:rPr lang="fr-BE" dirty="0">
                <a:solidFill>
                  <a:srgbClr val="FF0000"/>
                </a:solidFill>
              </a:rPr>
              <a:t>sensibiliser</a:t>
            </a:r>
            <a:r>
              <a:rPr lang="fr-BE" dirty="0"/>
              <a:t> les travailleurs et les utilisateurs</a:t>
            </a:r>
          </a:p>
          <a:p>
            <a:pPr lvl="1"/>
            <a:r>
              <a:rPr lang="fr-BE" dirty="0"/>
              <a:t>L’employeur a une obligation de formation en matière de risques et de « nouveaux risques » cette formation doit être adaptée à l’évolution des risques et à l’apparition des risques nouveaux et être répétée périodiquement si nécessaire (art 21 code sur le bien-être)</a:t>
            </a:r>
          </a:p>
          <a:p>
            <a:pPr marL="0" indent="0">
              <a:buNone/>
            </a:pPr>
            <a:endParaRPr lang="fr-BE" dirty="0"/>
          </a:p>
          <a:p>
            <a:pPr marL="521436" lvl="1" indent="0">
              <a:buNone/>
            </a:pPr>
            <a:endParaRPr lang="fr-BE" dirty="0"/>
          </a:p>
        </p:txBody>
      </p:sp>
      <p:sp>
        <p:nvSpPr>
          <p:cNvPr id="4" name="Espace réservé du numéro de diapositive 3">
            <a:extLst>
              <a:ext uri="{FF2B5EF4-FFF2-40B4-BE49-F238E27FC236}">
                <a16:creationId xmlns:a16="http://schemas.microsoft.com/office/drawing/2014/main" id="{389AC488-7ED1-4E0A-B001-EB3088775E12}"/>
              </a:ext>
            </a:extLst>
          </p:cNvPr>
          <p:cNvSpPr>
            <a:spLocks noGrp="1"/>
          </p:cNvSpPr>
          <p:nvPr>
            <p:ph type="sldNum" sz="quarter" idx="12"/>
          </p:nvPr>
        </p:nvSpPr>
        <p:spPr/>
        <p:txBody>
          <a:bodyPr/>
          <a:lstStyle/>
          <a:p>
            <a:fld id="{96FCE88B-6D4D-1947-A8C4-AD40281CD6D2}" type="slidenum">
              <a:rPr lang="fr-FR" smtClean="0"/>
              <a:t>9</a:t>
            </a:fld>
            <a:endParaRPr lang="fr-FR"/>
          </a:p>
        </p:txBody>
      </p:sp>
    </p:spTree>
    <p:extLst>
      <p:ext uri="{BB962C8B-B14F-4D97-AF65-F5344CB8AC3E}">
        <p14:creationId xmlns:p14="http://schemas.microsoft.com/office/powerpoint/2010/main" val="111631371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1. Le Forem.potx" id="{2D1548C7-89BC-4294-ABD5-21F30E65737F}" vid="{630FA93D-1C3F-4A48-BAA7-BD0C6C3A90CD}"/>
    </a:ext>
  </a:extLst>
</a:theme>
</file>

<file path=ppt/theme/theme2.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1. Le Forem.potx" id="{2D1548C7-89BC-4294-ABD5-21F30E65737F}" vid="{EB02D964-24F0-49AF-8005-D538D0402FD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0733e2308fb4e17be01f773db8699e9 xmlns="3e47d61d-c6f1-473d-9ca7-e3a347d56be8">
      <Terms xmlns="http://schemas.microsoft.com/office/infopath/2007/PartnerControls">
        <TermInfo xmlns="http://schemas.microsoft.com/office/infopath/2007/PartnerControls">
          <TermName xmlns="http://schemas.microsoft.com/office/infopath/2007/PartnerControls">Gabarit</TermName>
          <TermId xmlns="http://schemas.microsoft.com/office/infopath/2007/PartnerControls">18669943-cae7-45b9-94a4-a402897a553a</TermId>
        </TermInfo>
      </Terms>
    </n0733e2308fb4e17be01f773db8699e9>
    <df45a52fc8e84a32b25e19fe54da8ca4 xmlns="3e47d61d-c6f1-473d-9ca7-e3a347d56be8">
      <Terms xmlns="http://schemas.microsoft.com/office/infopath/2007/PartnerControls">
        <TermInfo xmlns="http://schemas.microsoft.com/office/infopath/2007/PartnerControls">
          <TermName xmlns="http://schemas.microsoft.com/office/infopath/2007/PartnerControls">Le Forem</TermName>
          <TermId xmlns="http://schemas.microsoft.com/office/infopath/2007/PartnerControls">a871df75-45d7-4e76-8eb0-341999e5209b</TermId>
        </TermInfo>
      </Terms>
    </df45a52fc8e84a32b25e19fe54da8ca4>
    <TaxCatchAll xmlns="3e47d61d-c6f1-473d-9ca7-e3a347d56be8">
      <Value>75</Value>
      <Value>99</Value>
      <Value>88</Value>
      <Value>707</Value>
      <Value>705</Value>
      <Value>704</Value>
      <Value>685</Value>
      <Value>105</Value>
      <Value>699</Value>
    </TaxCatchAll>
    <p664860ea4f74cb6840b30241cbb9318 xmlns="3e47d61d-c6f1-473d-9ca7-e3a347d56be8">
      <Terms xmlns="http://schemas.microsoft.com/office/infopath/2007/PartnerControls">
        <TermInfo xmlns="http://schemas.microsoft.com/office/infopath/2007/PartnerControls">
          <TermName xmlns="http://schemas.microsoft.com/office/infopath/2007/PartnerControls">Forem</TermName>
          <TermId xmlns="http://schemas.microsoft.com/office/infopath/2007/PartnerControls">d762279d-524a-4243-9e0c-f6a10e60eb4d</TermId>
        </TermInfo>
      </Terms>
    </p664860ea4f74cb6840b30241cbb9318>
    <Forem_PublicationIsNew xmlns="3e47d61d-c6f1-473d-9ca7-e3a347d56be8">false</Forem_PublicationIsNew>
    <i4dbf3a6970f41c3a4ae784e62c6e18f xmlns="3e47d61d-c6f1-473d-9ca7-e3a347d56be8">
      <Terms xmlns="http://schemas.microsoft.com/office/infopath/2007/PartnerControls">
        <TermInfo xmlns="http://schemas.microsoft.com/office/infopath/2007/PartnerControls">
          <TermName xmlns="http://schemas.microsoft.com/office/infopath/2007/PartnerControls">Hainaut</TermName>
          <TermId xmlns="http://schemas.microsoft.com/office/infopath/2007/PartnerControls">f6d6ce90-6078-4e62-a397-a0aaedb85c33</TermId>
        </TermInfo>
        <TermInfo xmlns="http://schemas.microsoft.com/office/infopath/2007/PartnerControls">
          <TermName xmlns="http://schemas.microsoft.com/office/infopath/2007/PartnerControls">Liège-Huy-Verviers</TermName>
          <TermId xmlns="http://schemas.microsoft.com/office/infopath/2007/PartnerControls">da623d7f-022d-41aa-8343-10ec7136df50</TermId>
        </TermInfo>
        <TermInfo xmlns="http://schemas.microsoft.com/office/infopath/2007/PartnerControls">
          <TermName xmlns="http://schemas.microsoft.com/office/infopath/2007/PartnerControls">Luxembourg</TermName>
          <TermId xmlns="http://schemas.microsoft.com/office/infopath/2007/PartnerControls">344ebf4b-4625-4dd0-9648-1431ea0f89c1</TermId>
        </TermInfo>
        <TermInfo xmlns="http://schemas.microsoft.com/office/infopath/2007/PartnerControls">
          <TermName xmlns="http://schemas.microsoft.com/office/infopath/2007/PartnerControls">Namur-Brabant-Wallon</TermName>
          <TermId xmlns="http://schemas.microsoft.com/office/infopath/2007/PartnerControls">02edd863-ac51-4947-bae0-b1683fc02b44</TermId>
        </TermInfo>
      </Terms>
    </i4dbf3a6970f41c3a4ae784e62c6e18f>
    <n0a47ec86262490db78a746ddb4acbd5 xmlns="3e47d61d-c6f1-473d-9ca7-e3a347d56be8">
      <Terms xmlns="http://schemas.microsoft.com/office/infopath/2007/PartnerControls"/>
    </n0a47ec86262490db78a746ddb4acbd5>
    <a814c3f77c634e2893e2ccd5d913bac0 xmlns="3e47d61d-c6f1-473d-9ca7-e3a347d56be8">
      <Terms xmlns="http://schemas.microsoft.com/office/infopath/2007/PartnerControls">
        <TermInfo xmlns="http://schemas.microsoft.com/office/infopath/2007/PartnerControls">
          <TermName xmlns="http://schemas.microsoft.com/office/infopath/2007/PartnerControls">Institutionnel</TermName>
          <TermId xmlns="http://schemas.microsoft.com/office/infopath/2007/PartnerControls">4a547bac-3144-4df1-b195-21b1bb72e739</TermId>
        </TermInfo>
      </Terms>
    </a814c3f77c634e2893e2ccd5d913bac0>
    <Forem_Intranet_Objective xmlns="3e47d61d-c6f1-473d-9ca7-e3a347d56be8" xsi:nil="true"/>
    <nf7335c1cbc74b4c8ecccd053cefd943 xmlns="3e47d61d-c6f1-473d-9ca7-e3a347d56be8">
      <Terms xmlns="http://schemas.microsoft.com/office/infopath/2007/PartnerControls">
        <TermInfo xmlns="http://schemas.microsoft.com/office/infopath/2007/PartnerControls">
          <TermName xmlns="http://schemas.microsoft.com/office/infopath/2007/PartnerControls">Présentation</TermName>
          <TermId xmlns="http://schemas.microsoft.com/office/infopath/2007/PartnerControls">256577e8-0da8-4ece-a66b-87ae789ffa2d</TermId>
        </TermInfo>
      </Terms>
    </nf7335c1cbc74b4c8ecccd053cefd943>
    <Forem_PublicationIsOrderable xmlns="3e47d61d-c6f1-473d-9ca7-e3a347d56be8">false</Forem_PublicationIsOrderable>
    <Forem_Intranet_LinkTargetDocumentType xmlns="3e47d61d-c6f1-473d-9ca7-e3a347d56be8">PowerPoint</Forem_Intranet_LinkTargetDocumentType>
    <Forem_PublicationIsDownloadable xmlns="3e47d61d-c6f1-473d-9ca7-e3a347d56be8">true</Forem_PublicationIsDownloadable>
  </documentManagement>
</p:properties>
</file>

<file path=customXml/item3.xml><?xml version="1.0" encoding="utf-8"?>
<ct:contentTypeSchema xmlns:ct="http://schemas.microsoft.com/office/2006/metadata/contentType" xmlns:ma="http://schemas.microsoft.com/office/2006/metadata/properties/metaAttributes" ct:_="" ma:_="" ma:contentTypeName="Publications" ma:contentTypeID="0x0101004B80653F7867954DAA5A45860C950E3E0300F2B9B63AEB737C48B33F87C052D53389" ma:contentTypeVersion="36" ma:contentTypeDescription="Crée un document." ma:contentTypeScope="" ma:versionID="72135ba565ee03a462dcaf61287e0c44">
  <xsd:schema xmlns:xsd="http://www.w3.org/2001/XMLSchema" xmlns:xs="http://www.w3.org/2001/XMLSchema" xmlns:p="http://schemas.microsoft.com/office/2006/metadata/properties" xmlns:ns2="3e47d61d-c6f1-473d-9ca7-e3a347d56be8" xmlns:ns3="http://schemas.microsoft.com/sharepoint/v3/fields" xmlns:ns4="9193372b-fb8b-4c78-8887-1874393340ef" targetNamespace="http://schemas.microsoft.com/office/2006/metadata/properties" ma:root="true" ma:fieldsID="8e0674058983b87758bbc5c957bad79e" ns2:_="" ns3:_="" ns4:_="">
    <xsd:import namespace="3e47d61d-c6f1-473d-9ca7-e3a347d56be8"/>
    <xsd:import namespace="http://schemas.microsoft.com/sharepoint/v3/fields"/>
    <xsd:import namespace="9193372b-fb8b-4c78-8887-1874393340ef"/>
    <xsd:element name="properties">
      <xsd:complexType>
        <xsd:sequence>
          <xsd:element name="documentManagement">
            <xsd:complexType>
              <xsd:all>
                <xsd:element ref="ns2:Forem_Intranet_Objective" minOccurs="0"/>
                <xsd:element ref="ns2:Forem_PublicationIsNew" minOccurs="0"/>
                <xsd:element ref="ns2:Forem_PublicationIsOrderable" minOccurs="0"/>
                <xsd:element ref="ns2:a814c3f77c634e2893e2ccd5d913bac0" minOccurs="0"/>
                <xsd:element ref="ns2:n0733e2308fb4e17be01f773db8699e9" minOccurs="0"/>
                <xsd:element ref="ns2:TaxCatchAll" minOccurs="0"/>
                <xsd:element ref="ns2:df45a52fc8e84a32b25e19fe54da8ca4" minOccurs="0"/>
                <xsd:element ref="ns3:ShortComment" minOccurs="0"/>
                <xsd:element ref="ns2:TaxCatchAllLabel" minOccurs="0"/>
                <xsd:element ref="ns2:nf7335c1cbc74b4c8ecccd053cefd943" minOccurs="0"/>
                <xsd:element ref="ns2:i4dbf3a6970f41c3a4ae784e62c6e18f" minOccurs="0"/>
                <xsd:element ref="ns2:p664860ea4f74cb6840b30241cbb9318" minOccurs="0"/>
                <xsd:element ref="ns2:Forem_Intranet_LinkTargetDocumentType"/>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2:n0a47ec86262490db78a746ddb4acbd5" minOccurs="0"/>
                <xsd:element ref="ns2:Forem_PublicationIsDownloadabl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47d61d-c6f1-473d-9ca7-e3a347d56be8" elementFormDefault="qualified">
    <xsd:import namespace="http://schemas.microsoft.com/office/2006/documentManagement/types"/>
    <xsd:import namespace="http://schemas.microsoft.com/office/infopath/2007/PartnerControls"/>
    <xsd:element name="Forem_Intranet_Objective" ma:index="7" nillable="true" ma:displayName="Objectif" ma:internalName="Forem_Intranet_Objective">
      <xsd:simpleType>
        <xsd:restriction base="dms:Note">
          <xsd:maxLength value="255"/>
        </xsd:restriction>
      </xsd:simpleType>
    </xsd:element>
    <xsd:element name="Forem_PublicationIsNew" ma:index="9" nillable="true" ma:displayName="Nouveau (Y/N)" ma:default="1" ma:internalName="Forem_PublicationIsNew">
      <xsd:simpleType>
        <xsd:restriction base="dms:Boolean"/>
      </xsd:simpleType>
    </xsd:element>
    <xsd:element name="Forem_PublicationIsOrderable" ma:index="10" nillable="true" ma:displayName="Commandable (Y/N)" ma:default="1" ma:internalName="Forem_PublicationIsOrderable">
      <xsd:simpleType>
        <xsd:restriction base="dms:Boolean"/>
      </xsd:simpleType>
    </xsd:element>
    <xsd:element name="a814c3f77c634e2893e2ccd5d913bac0" ma:index="12" ma:taxonomy="true" ma:internalName="a814c3f77c634e2893e2ccd5d913bac0" ma:taxonomyFieldName="Forem_Intranet_PublicationTarget" ma:displayName="Cible Publication" ma:default="" ma:fieldId="{a814c3f7-7c63-4e28-93e2-ccd5d913bac0}" ma:taxonomyMulti="true" ma:sspId="3c061feb-94c6-4566-9c2a-bd3f58ed9c0b" ma:termSetId="017c4e66-acaf-4f11-8011-0b454ae2d1ab" ma:anchorId="00000000-0000-0000-0000-000000000000" ma:open="false" ma:isKeyword="false">
      <xsd:complexType>
        <xsd:sequence>
          <xsd:element ref="pc:Terms" minOccurs="0" maxOccurs="1"/>
        </xsd:sequence>
      </xsd:complexType>
    </xsd:element>
    <xsd:element name="n0733e2308fb4e17be01f773db8699e9" ma:index="13" nillable="true" ma:taxonomy="true" ma:internalName="n0733e2308fb4e17be01f773db8699e9" ma:taxonomyFieldName="Forem_Intranet_Keywords" ma:displayName="Mots-clés" ma:default="" ma:fieldId="{70733e23-08fb-4e17-be01-f773db8699e9}" ma:taxonomyMulti="true" ma:sspId="3c061feb-94c6-4566-9c2a-bd3f58ed9c0b" ma:termSetId="90587e40-441d-4149-87a3-dd08cd216595" ma:anchorId="00000000-0000-0000-0000-000000000000" ma:open="true" ma:isKeyword="false">
      <xsd:complexType>
        <xsd:sequence>
          <xsd:element ref="pc:Terms" minOccurs="0" maxOccurs="1"/>
        </xsd:sequence>
      </xsd:complexType>
    </xsd:element>
    <xsd:element name="TaxCatchAll" ma:index="14" nillable="true" ma:displayName="Colonne Attraper tout de Taxonomie" ma:hidden="true" ma:list="{83535a2a-c24d-40dc-94cc-c0b08dbdaf25}" ma:internalName="TaxCatchAll" ma:showField="CatchAllData" ma:web="3e47d61d-c6f1-473d-9ca7-e3a347d56be8">
      <xsd:complexType>
        <xsd:complexContent>
          <xsd:extension base="dms:MultiChoiceLookup">
            <xsd:sequence>
              <xsd:element name="Value" type="dms:Lookup" maxOccurs="unbounded" minOccurs="0" nillable="true"/>
            </xsd:sequence>
          </xsd:extension>
        </xsd:complexContent>
      </xsd:complexType>
    </xsd:element>
    <xsd:element name="df45a52fc8e84a32b25e19fe54da8ca4" ma:index="15" ma:taxonomy="true" ma:internalName="df45a52fc8e84a32b25e19fe54da8ca4" ma:taxonomyFieldName="Forem_Intranet_PublicationCategory" ma:displayName="Catégorie Publication" ma:default="" ma:fieldId="{df45a52f-c8e8-4a32-b25e-19fe54da8ca4}" ma:taxonomyMulti="true" ma:sspId="3c061feb-94c6-4566-9c2a-bd3f58ed9c0b" ma:termSetId="6868a93a-0164-4d79-bbe4-89ad365777a1" ma:anchorId="00000000-0000-0000-0000-000000000000" ma:open="false" ma:isKeyword="false">
      <xsd:complexType>
        <xsd:sequence>
          <xsd:element ref="pc:Terms" minOccurs="0" maxOccurs="1"/>
        </xsd:sequence>
      </xsd:complexType>
    </xsd:element>
    <xsd:element name="TaxCatchAllLabel" ma:index="18" nillable="true" ma:displayName="Colonne Attraper tout de Taxonomie1" ma:hidden="true" ma:list="{83535a2a-c24d-40dc-94cc-c0b08dbdaf25}" ma:internalName="TaxCatchAllLabel" ma:readOnly="true" ma:showField="CatchAllDataLabel" ma:web="3e47d61d-c6f1-473d-9ca7-e3a347d56be8">
      <xsd:complexType>
        <xsd:complexContent>
          <xsd:extension base="dms:MultiChoiceLookup">
            <xsd:sequence>
              <xsd:element name="Value" type="dms:Lookup" maxOccurs="unbounded" minOccurs="0" nillable="true"/>
            </xsd:sequence>
          </xsd:extension>
        </xsd:complexContent>
      </xsd:complexType>
    </xsd:element>
    <xsd:element name="nf7335c1cbc74b4c8ecccd053cefd943" ma:index="20" ma:taxonomy="true" ma:internalName="nf7335c1cbc74b4c8ecccd053cefd943" ma:taxonomyFieldName="Forem_Intranet_Format" ma:displayName="Format" ma:default="" ma:fieldId="{7f7335c1-cbc7-4b4c-8ecc-cd053cefd943}" ma:taxonomyMulti="true" ma:sspId="3c061feb-94c6-4566-9c2a-bd3f58ed9c0b" ma:termSetId="f2a4134c-2318-409a-82d0-8c9a9c727f71" ma:anchorId="00000000-0000-0000-0000-000000000000" ma:open="false" ma:isKeyword="false">
      <xsd:complexType>
        <xsd:sequence>
          <xsd:element ref="pc:Terms" minOccurs="0" maxOccurs="1"/>
        </xsd:sequence>
      </xsd:complexType>
    </xsd:element>
    <xsd:element name="i4dbf3a6970f41c3a4ae784e62c6e18f" ma:index="21" nillable="true" ma:taxonomy="true" ma:internalName="i4dbf3a6970f41c3a4ae784e62c6e18f" ma:taxonomyFieldName="Forem_Intranet_Location" ma:displayName="Localisation" ma:default="" ma:fieldId="{24dbf3a6-970f-41c3-a4ae-784e62c6e18f}" ma:taxonomyMulti="true" ma:sspId="3c061feb-94c6-4566-9c2a-bd3f58ed9c0b" ma:termSetId="67be9f77-430e-4f5a-b5c2-3acadcee39f2" ma:anchorId="00000000-0000-0000-0000-000000000000" ma:open="false" ma:isKeyword="false">
      <xsd:complexType>
        <xsd:sequence>
          <xsd:element ref="pc:Terms" minOccurs="0" maxOccurs="1"/>
        </xsd:sequence>
      </xsd:complexType>
    </xsd:element>
    <xsd:element name="p664860ea4f74cb6840b30241cbb9318" ma:index="23" ma:taxonomy="true" ma:internalName="p664860ea4f74cb6840b30241cbb9318" ma:taxonomyFieldName="Forem_PublicationVisualIdentity" ma:displayName="Identité visuelle" ma:default="" ma:fieldId="{9664860e-a4f7-4cb6-840b-30241cbb9318}" ma:taxonomyMulti="true" ma:sspId="3c061feb-94c6-4566-9c2a-bd3f58ed9c0b" ma:termSetId="519c9882-fcf9-4936-a1eb-0faf3196136e" ma:anchorId="00000000-0000-0000-0000-000000000000" ma:open="false" ma:isKeyword="false">
      <xsd:complexType>
        <xsd:sequence>
          <xsd:element ref="pc:Terms" minOccurs="0" maxOccurs="1"/>
        </xsd:sequence>
      </xsd:complexType>
    </xsd:element>
    <xsd:element name="Forem_Intranet_LinkTargetDocumentType" ma:index="25" ma:displayName="Type de document cible" ma:format="Dropdown" ma:internalName="Forem_Intranet_LinkTargetDocumentType">
      <xsd:simpleType>
        <xsd:restriction base="dms:Choice">
          <xsd:enumeration value="Word"/>
          <xsd:enumeration value="Excel"/>
          <xsd:enumeration value="PowerPoint"/>
          <xsd:enumeration value="PDF"/>
          <xsd:enumeration value="Outlook"/>
          <xsd:enumeration value="PNG"/>
          <xsd:enumeration value="JPG/JPEG"/>
          <xsd:enumeration value="Page Web"/>
          <xsd:enumeration value="ZIP"/>
          <xsd:enumeration value="Autre"/>
          <xsd:enumeration value="Vidéo"/>
        </xsd:restriction>
      </xsd:simpleType>
    </xsd:element>
    <xsd:element name="n0a47ec86262490db78a746ddb4acbd5" ma:index="34" nillable="true" ma:taxonomy="true" ma:internalName="n0a47ec86262490db78a746ddb4acbd5" ma:taxonomyFieldName="Forem_Publication_ContactPoint" ma:displayName="Point de contact" ma:default="" ma:fieldId="{70a47ec8-6262-490d-b78a-746ddb4acbd5}" ma:taxonomyMulti="true" ma:sspId="3c061feb-94c6-4566-9c2a-bd3f58ed9c0b" ma:termSetId="a12d3f4d-89b9-43ea-98bc-265ca2fff659" ma:anchorId="00000000-0000-0000-0000-000000000000" ma:open="false" ma:isKeyword="false">
      <xsd:complexType>
        <xsd:sequence>
          <xsd:element ref="pc:Terms" minOccurs="0" maxOccurs="1"/>
        </xsd:sequence>
      </xsd:complexType>
    </xsd:element>
    <xsd:element name="Forem_PublicationIsDownloadable" ma:index="36" nillable="true" ma:displayName="Téléchargeable (Y/N)" ma:default="1" ma:internalName="Forem_PublicationIsDownloadabl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ShortComment" ma:index="17" nillable="true" ma:displayName="Commentaires" ma:internalName="ShortComment"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93372b-fb8b-4c78-8887-1874393340ef"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MediaServiceAutoTags" ma:internalName="MediaServiceAutoTags" ma:readOnly="true">
      <xsd:simpleType>
        <xsd:restriction base="dms:Text"/>
      </xsd:simpleType>
    </xsd:element>
    <xsd:element name="MediaServiceOCR" ma:index="31" nillable="true" ma:displayName="MediaServiceOCR"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Type de contenu"/>
        <xsd:element ref="dc:title" minOccurs="0" maxOccurs="1" ma:index="1"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537690-427F-465A-B592-37BD396B2186}">
  <ds:schemaRefs>
    <ds:schemaRef ds:uri="http://schemas.microsoft.com/sharepoint/v3/contenttype/forms"/>
  </ds:schemaRefs>
</ds:datastoreItem>
</file>

<file path=customXml/itemProps2.xml><?xml version="1.0" encoding="utf-8"?>
<ds:datastoreItem xmlns:ds="http://schemas.openxmlformats.org/officeDocument/2006/customXml" ds:itemID="{B9397203-17F3-45AD-AE97-87D41A5C3BF6}">
  <ds:schemaRefs>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9193372b-fb8b-4c78-8887-1874393340ef"/>
    <ds:schemaRef ds:uri="http://purl.org/dc/dcmitype/"/>
    <ds:schemaRef ds:uri="http://purl.org/dc/elements/1.1/"/>
    <ds:schemaRef ds:uri="http://schemas.microsoft.com/office/2006/metadata/properties"/>
    <ds:schemaRef ds:uri="http://schemas.microsoft.com/sharepoint/v3/fields"/>
    <ds:schemaRef ds:uri="3e47d61d-c6f1-473d-9ca7-e3a347d56be8"/>
    <ds:schemaRef ds:uri="http://www.w3.org/XML/1998/namespace"/>
  </ds:schemaRefs>
</ds:datastoreItem>
</file>

<file path=customXml/itemProps3.xml><?xml version="1.0" encoding="utf-8"?>
<ds:datastoreItem xmlns:ds="http://schemas.openxmlformats.org/officeDocument/2006/customXml" ds:itemID="{BEF1B371-C86F-442F-A3E4-A01B8A9877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47d61d-c6f1-473d-9ca7-e3a347d56be8"/>
    <ds:schemaRef ds:uri="http://schemas.microsoft.com/sharepoint/v3/fields"/>
    <ds:schemaRef ds:uri="9193372b-fb8b-4c78-8887-1874393340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 Le Forem</Template>
  <TotalTime>9998</TotalTime>
  <Words>2871</Words>
  <Application>Microsoft Office PowerPoint</Application>
  <PresentationFormat>Custom</PresentationFormat>
  <Paragraphs>240</Paragraphs>
  <Slides>33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33</vt:i4>
      </vt:variant>
    </vt:vector>
  </HeadingPairs>
  <TitlesOfParts>
    <vt:vector size="37" baseType="lpstr">
      <vt:lpstr>Arial</vt:lpstr>
      <vt:lpstr>Calibri</vt:lpstr>
      <vt:lpstr>Thème Office</vt:lpstr>
      <vt:lpstr>Conception personnalisée</vt:lpstr>
      <vt:lpstr>PowerPoint Presentation</vt:lpstr>
      <vt:lpstr>Formation à destination des responsables des entreprises agréées  </vt:lpstr>
      <vt:lpstr>PowerPoint Presentation</vt:lpstr>
      <vt:lpstr>Aides du Gouvernement wallon à destination du secteur Titre-Service</vt:lpstr>
      <vt:lpstr>PowerPoint Presentation</vt:lpstr>
      <vt:lpstr>Formation Covid des travailleurs</vt:lpstr>
      <vt:lpstr>PowerPoint Presentation</vt:lpstr>
      <vt:lpstr>Rappel de vos obligations en tant qu’employeur</vt:lpstr>
      <vt:lpstr>Obligations minimales envers les travailleurs Titres-services</vt:lpstr>
      <vt:lpstr>Règle de base : distanciation sociale  Minimum 1,5 mètre !</vt:lpstr>
      <vt:lpstr>Cas spécifique : les ateliers de repassage</vt:lpstr>
      <vt:lpstr>Instructions pour les entreprises</vt:lpstr>
      <vt:lpstr>PowerPoint Presentation</vt:lpstr>
      <vt:lpstr>Formation à destination des travailleurs Titres-Services</vt:lpstr>
      <vt:lpstr>PowerPoint Presentation</vt:lpstr>
      <vt:lpstr>Sensibilisation aux risques pour l’utilisateur et le travailleur </vt:lpstr>
      <vt:lpstr>Sécurité des travailleurs</vt:lpstr>
      <vt:lpstr>Equipement de protection individuel</vt:lpstr>
      <vt:lpstr>Equipement de protection individuel</vt:lpstr>
      <vt:lpstr>Comment mettre et enlever votre masque correctement ?</vt:lpstr>
      <vt:lpstr>Comment se laver les mains et  mettre vos gants ?</vt:lpstr>
      <vt:lpstr>Instructions pour les travailleurs</vt:lpstr>
      <vt:lpstr>PowerPoint Presentation</vt:lpstr>
      <vt:lpstr>Arrivée chez l’utilisateur</vt:lpstr>
      <vt:lpstr>Organisation du travail / conseils</vt:lpstr>
      <vt:lpstr>Organisation du travail / conseils</vt:lpstr>
      <vt:lpstr>Gestion du stress</vt:lpstr>
      <vt:lpstr>PowerPoint Presentation</vt:lpstr>
      <vt:lpstr>Gestion du stress</vt:lpstr>
      <vt:lpstr>Instructions à destination des utilisateurs Titres-Services</vt:lpstr>
      <vt:lpstr>Instructions pour les utilisateurs</vt:lpstr>
      <vt:lpstr>PowerPoint Presentation</vt:lpstr>
      <vt:lpstr>Bonne reprise à toutes et tous  Prenez soin de vous et des autres</vt:lpstr>
    </vt:vector>
  </TitlesOfParts>
  <Company>Forem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MARCHAL Céline</dc:creator>
  <cp:lastModifiedBy>Nathalie Vandervinne</cp:lastModifiedBy>
  <cp:revision>69</cp:revision>
  <dcterms:created xsi:type="dcterms:W3CDTF">2020-05-11T04:53:07Z</dcterms:created>
  <dcterms:modified xsi:type="dcterms:W3CDTF">2020-06-18T14:06:16Z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0x0101004B80653F7867954DAA5A45860C950E3E0300F2B9B63AEB737C48B33F87C052D53389</vt:lpwstr>
  </property>
  <property fmtid="{D5CDD505-2E9C-101B-9397-08002B2CF9AE}" pid="3" name="Order">
    <vt:r8>74400</vt:r8>
  </property>
  <property fmtid="{D5CDD505-2E9C-101B-9397-08002B2CF9AE}" pid="4" name="xd_ProgID">
    <vt:lpwstr/>
  </property>
  <property fmtid="{D5CDD505-2E9C-101B-9397-08002B2CF9AE}" pid="5" name="_CopySource">
    <vt:lpwstr>https://leforem.sharepoint.com/teams/DptCM/ICMktg/Gabarits/pour office 365/PPT/1. Le Forem.potx</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Forem_Intranet_Format">
    <vt:lpwstr>705;#Présentation|256577e8-0da8-4ece-a66b-87ae789ffa2d</vt:lpwstr>
  </property>
  <property fmtid="{D5CDD505-2E9C-101B-9397-08002B2CF9AE}" pid="10" name="Forem_Publication_ContactPoint">
    <vt:lpwstr/>
  </property>
  <property fmtid="{D5CDD505-2E9C-101B-9397-08002B2CF9AE}" pid="11" name="Forem_PublicationVisualIdentity">
    <vt:lpwstr>685;#Forem|d762279d-524a-4243-9e0c-f6a10e60eb4d</vt:lpwstr>
  </property>
  <property fmtid="{D5CDD505-2E9C-101B-9397-08002B2CF9AE}" pid="12" name="Forem_Intranet_PublicationTarget">
    <vt:lpwstr>704;#Institutionnel|4a547bac-3144-4df1-b195-21b1bb72e739</vt:lpwstr>
  </property>
  <property fmtid="{D5CDD505-2E9C-101B-9397-08002B2CF9AE}" pid="13" name="Forem_Intranet_PublicationCategory">
    <vt:lpwstr>699;#Le Forem|a871df75-45d7-4e76-8eb0-341999e5209b</vt:lpwstr>
  </property>
  <property fmtid="{D5CDD505-2E9C-101B-9397-08002B2CF9AE}" pid="14" name="Forem_Intranet_Keywords">
    <vt:lpwstr>707;#Gabarit|18669943-cae7-45b9-94a4-a402897a553a</vt:lpwstr>
  </property>
  <property fmtid="{D5CDD505-2E9C-101B-9397-08002B2CF9AE}" pid="15" name="Forem_Intranet_Location">
    <vt:lpwstr>105;#Hainaut|f6d6ce90-6078-4e62-a397-a0aaedb85c33;#75;#Liège-Huy-Verviers|da623d7f-022d-41aa-8343-10ec7136df50;#99;#Luxembourg|344ebf4b-4625-4dd0-9648-1431ea0f89c1;#88;#Namur-Brabant-Wallon|02edd863-ac51-4947-bae0-b1683fc02b44</vt:lpwstr>
  </property>
  <property fmtid="{D5CDD505-2E9C-101B-9397-08002B2CF9AE}" pid="16" name="Forem_PublicationIsDownloadable">
    <vt:bool>true</vt:bool>
  </property>
</Properties>
</file>